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1"/>
  </p:notesMasterIdLst>
  <p:sldIdLst>
    <p:sldId id="288" r:id="rId5"/>
    <p:sldId id="300" r:id="rId6"/>
    <p:sldId id="290" r:id="rId7"/>
    <p:sldId id="291" r:id="rId8"/>
    <p:sldId id="292" r:id="rId9"/>
    <p:sldId id="298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ECB"/>
    <a:srgbClr val="FE823B"/>
    <a:srgbClr val="5D66FF"/>
    <a:srgbClr val="BE9F68"/>
    <a:srgbClr val="597A9B"/>
    <a:srgbClr val="C9E0E8"/>
    <a:srgbClr val="7E99AA"/>
    <a:srgbClr val="717F81"/>
    <a:srgbClr val="A3A86B"/>
    <a:srgbClr val="717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25" autoAdjust="0"/>
  </p:normalViewPr>
  <p:slideViewPr>
    <p:cSldViewPr>
      <p:cViewPr varScale="1">
        <p:scale>
          <a:sx n="94" d="100"/>
          <a:sy n="94" d="100"/>
        </p:scale>
        <p:origin x="2130" y="78"/>
      </p:cViewPr>
      <p:guideLst>
        <p:guide orient="horz" pos="2160"/>
        <p:guide pos="2880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5C1DA4F-C733-4485-BCAA-ED66A1937FEB}" type="datetimeFigureOut">
              <a:rPr lang="sv-SE" smtClean="0"/>
              <a:pPr/>
              <a:t>2022-06-20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7AE7156-62F3-4CA3-9C03-D68BF7374B4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72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Main </a:t>
            </a:r>
            <a:r>
              <a:rPr lang="sv-SE" dirty="0" err="1"/>
              <a:t>objective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remediation</a:t>
            </a:r>
            <a:r>
              <a:rPr lang="sv-SE" dirty="0"/>
              <a:t> is to </a:t>
            </a:r>
            <a:r>
              <a:rPr lang="sv-SE" dirty="0" err="1"/>
              <a:t>reach</a:t>
            </a:r>
            <a:r>
              <a:rPr lang="sv-SE" dirty="0"/>
              <a:t> a non-</a:t>
            </a:r>
            <a:r>
              <a:rPr lang="sv-SE" dirty="0" err="1"/>
              <a:t>toxic</a:t>
            </a:r>
            <a:r>
              <a:rPr lang="sv-SE" dirty="0"/>
              <a:t> </a:t>
            </a:r>
            <a:r>
              <a:rPr lang="sv-SE" dirty="0" err="1"/>
              <a:t>environment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contaminated</a:t>
            </a:r>
            <a:r>
              <a:rPr lang="sv-SE" dirty="0"/>
              <a:t> sites do not pose a </a:t>
            </a:r>
            <a:r>
              <a:rPr lang="sv-SE" dirty="0" err="1"/>
              <a:t>threat</a:t>
            </a:r>
            <a:r>
              <a:rPr lang="sv-SE" dirty="0"/>
              <a:t> to human </a:t>
            </a:r>
            <a:r>
              <a:rPr lang="sv-SE" dirty="0" err="1"/>
              <a:t>health</a:t>
            </a:r>
            <a:r>
              <a:rPr lang="sv-SE" dirty="0"/>
              <a:t> or the </a:t>
            </a:r>
            <a:r>
              <a:rPr lang="sv-SE" dirty="0" err="1"/>
              <a:t>environment</a:t>
            </a:r>
            <a:r>
              <a:rPr lang="sv-SE" dirty="0"/>
              <a:t>.</a:t>
            </a:r>
          </a:p>
          <a:p>
            <a:r>
              <a:rPr lang="sv-SE" dirty="0" err="1"/>
              <a:t>However</a:t>
            </a:r>
            <a:r>
              <a:rPr lang="sv-SE" dirty="0"/>
              <a:t>,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target</a:t>
            </a:r>
            <a:r>
              <a:rPr lang="sv-SE" dirty="0"/>
              <a:t> </a:t>
            </a:r>
            <a:r>
              <a:rPr lang="sv-SE" dirty="0" err="1"/>
              <a:t>facilitates</a:t>
            </a:r>
            <a:r>
              <a:rPr lang="sv-SE" dirty="0"/>
              <a:t> and is instrumental to </a:t>
            </a:r>
            <a:r>
              <a:rPr lang="sv-SE" dirty="0" err="1"/>
              <a:t>achieve</a:t>
            </a:r>
            <a:r>
              <a:rPr lang="sv-SE" dirty="0"/>
              <a:t> </a:t>
            </a:r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targets</a:t>
            </a:r>
            <a:r>
              <a:rPr lang="sv-SE" dirty="0"/>
              <a:t>.</a:t>
            </a:r>
          </a:p>
          <a:p>
            <a:pPr marL="171450" indent="-171450">
              <a:buFontTx/>
              <a:buChar char="-"/>
            </a:pPr>
            <a:r>
              <a:rPr lang="sv-SE" dirty="0"/>
              <a:t>A </a:t>
            </a:r>
            <a:r>
              <a:rPr lang="sv-SE" dirty="0" err="1"/>
              <a:t>rich</a:t>
            </a:r>
            <a:r>
              <a:rPr lang="sv-SE" dirty="0"/>
              <a:t> fauna and flora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Living</a:t>
            </a:r>
            <a:r>
              <a:rPr lang="sv-SE" dirty="0"/>
              <a:t> lakes and </a:t>
            </a:r>
            <a:r>
              <a:rPr lang="sv-SE" dirty="0" err="1"/>
              <a:t>watercourses</a:t>
            </a: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 err="1"/>
              <a:t>Groundwater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quality</a:t>
            </a: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A </a:t>
            </a:r>
            <a:r>
              <a:rPr lang="sv-SE" dirty="0" err="1"/>
              <a:t>rich</a:t>
            </a:r>
            <a:r>
              <a:rPr lang="sv-SE" dirty="0"/>
              <a:t> </a:t>
            </a:r>
            <a:r>
              <a:rPr lang="sv-SE" dirty="0" err="1"/>
              <a:t>agricultural</a:t>
            </a:r>
            <a:r>
              <a:rPr lang="sv-SE" dirty="0"/>
              <a:t> landscape </a:t>
            </a:r>
          </a:p>
          <a:p>
            <a:pPr marL="171450" indent="-171450">
              <a:buFontTx/>
              <a:buChar char="-"/>
            </a:pPr>
            <a:endParaRPr lang="sv-SE" dirty="0"/>
          </a:p>
          <a:p>
            <a:pPr marL="0" indent="0">
              <a:buFontTx/>
              <a:buNone/>
            </a:pPr>
            <a:r>
              <a:rPr lang="sv-SE" dirty="0"/>
              <a:t>Main </a:t>
            </a:r>
            <a:r>
              <a:rPr lang="sv-SE" dirty="0" err="1"/>
              <a:t>principle</a:t>
            </a:r>
            <a:r>
              <a:rPr lang="sv-SE" dirty="0"/>
              <a:t> – PPP (operator or </a:t>
            </a:r>
            <a:r>
              <a:rPr lang="sv-SE" dirty="0" err="1"/>
              <a:t>property</a:t>
            </a:r>
            <a:r>
              <a:rPr lang="sv-SE" dirty="0"/>
              <a:t> </a:t>
            </a:r>
            <a:r>
              <a:rPr lang="sv-SE" dirty="0" err="1"/>
              <a:t>owner</a:t>
            </a:r>
            <a:r>
              <a:rPr lang="sv-SE" dirty="0"/>
              <a:t>)</a:t>
            </a:r>
          </a:p>
          <a:p>
            <a:pPr marL="0" indent="0">
              <a:buFontTx/>
              <a:buNone/>
            </a:pP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responsible</a:t>
            </a:r>
            <a:r>
              <a:rPr lang="sv-SE" dirty="0"/>
              <a:t> party </a:t>
            </a:r>
            <a:r>
              <a:rPr lang="sv-SE" dirty="0" err="1"/>
              <a:t>exists</a:t>
            </a:r>
            <a:r>
              <a:rPr lang="sv-SE" dirty="0"/>
              <a:t> or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held</a:t>
            </a:r>
            <a:r>
              <a:rPr lang="sv-SE" dirty="0"/>
              <a:t> </a:t>
            </a:r>
            <a:r>
              <a:rPr lang="sv-SE" dirty="0" err="1"/>
              <a:t>liable</a:t>
            </a:r>
            <a:r>
              <a:rPr lang="sv-SE" dirty="0"/>
              <a:t>, </a:t>
            </a:r>
            <a:r>
              <a:rPr lang="sv-SE" dirty="0" err="1"/>
              <a:t>government</a:t>
            </a:r>
            <a:r>
              <a:rPr lang="sv-SE" dirty="0"/>
              <a:t> </a:t>
            </a:r>
            <a:r>
              <a:rPr lang="sv-SE" dirty="0" err="1"/>
              <a:t>funding</a:t>
            </a:r>
            <a:r>
              <a:rPr lang="sv-SE" dirty="0"/>
              <a:t> is </a:t>
            </a:r>
            <a:r>
              <a:rPr lang="sv-SE" dirty="0" err="1"/>
              <a:t>available</a:t>
            </a:r>
            <a:r>
              <a:rPr lang="sv-SE" dirty="0"/>
              <a:t>.</a:t>
            </a:r>
          </a:p>
          <a:p>
            <a:pPr marL="0" indent="0">
              <a:buFontTx/>
              <a:buNone/>
            </a:pPr>
            <a:endParaRPr lang="sv-SE" dirty="0"/>
          </a:p>
          <a:p>
            <a:pPr marL="0" indent="0">
              <a:buFontTx/>
              <a:buNone/>
            </a:pPr>
            <a:r>
              <a:rPr lang="sv-SE" dirty="0" err="1"/>
              <a:t>Previously</a:t>
            </a:r>
            <a:r>
              <a:rPr lang="sv-SE" dirty="0"/>
              <a:t> the grant has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to </a:t>
            </a:r>
            <a:r>
              <a:rPr lang="sv-SE" dirty="0" err="1"/>
              <a:t>certain</a:t>
            </a:r>
            <a:r>
              <a:rPr lang="sv-SE" dirty="0"/>
              <a:t> </a:t>
            </a:r>
            <a:r>
              <a:rPr lang="sv-SE" dirty="0" err="1"/>
              <a:t>nature</a:t>
            </a:r>
            <a:r>
              <a:rPr lang="sv-SE" dirty="0"/>
              <a:t> restorations </a:t>
            </a:r>
            <a:r>
              <a:rPr lang="sv-SE" dirty="0" err="1"/>
              <a:t>connected</a:t>
            </a:r>
            <a:r>
              <a:rPr lang="sv-SE" dirty="0"/>
              <a:t> to </a:t>
            </a:r>
            <a:r>
              <a:rPr lang="sv-SE" dirty="0" err="1"/>
              <a:t>remedial</a:t>
            </a:r>
            <a:r>
              <a:rPr lang="sv-SE" dirty="0"/>
              <a:t> actions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673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Grants </a:t>
            </a:r>
            <a:r>
              <a:rPr lang="sv-SE" dirty="0" err="1"/>
              <a:t>are</a:t>
            </a:r>
            <a:r>
              <a:rPr lang="sv-SE" dirty="0"/>
              <a:t> given </a:t>
            </a:r>
            <a:r>
              <a:rPr lang="sv-SE" dirty="0" err="1"/>
              <a:t>when</a:t>
            </a:r>
            <a:r>
              <a:rPr lang="sv-SE" dirty="0"/>
              <a:t> the </a:t>
            </a:r>
            <a:r>
              <a:rPr lang="sv-SE" dirty="0" err="1"/>
              <a:t>property</a:t>
            </a:r>
            <a:r>
              <a:rPr lang="sv-SE" dirty="0"/>
              <a:t> </a:t>
            </a:r>
            <a:r>
              <a:rPr lang="sv-SE" dirty="0" err="1"/>
              <a:t>owner</a:t>
            </a:r>
            <a:r>
              <a:rPr lang="sv-SE" dirty="0"/>
              <a:t> is not an </a:t>
            </a:r>
            <a:r>
              <a:rPr lang="sv-SE" dirty="0" err="1"/>
              <a:t>economic</a:t>
            </a:r>
            <a:r>
              <a:rPr lang="sv-SE" dirty="0"/>
              <a:t> operation. For </a:t>
            </a:r>
            <a:r>
              <a:rPr lang="sv-SE" dirty="0" err="1"/>
              <a:t>example</a:t>
            </a:r>
            <a:r>
              <a:rPr lang="sv-SE" dirty="0"/>
              <a:t> a </a:t>
            </a:r>
            <a:r>
              <a:rPr lang="sv-SE" dirty="0" err="1"/>
              <a:t>municipality</a:t>
            </a: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An </a:t>
            </a:r>
            <a:r>
              <a:rPr lang="sv-SE" dirty="0" err="1"/>
              <a:t>oportunity</a:t>
            </a:r>
            <a:r>
              <a:rPr lang="sv-SE" dirty="0"/>
              <a:t> to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remedial</a:t>
            </a:r>
            <a:r>
              <a:rPr lang="sv-SE" dirty="0"/>
              <a:t> actions as a lever to </a:t>
            </a:r>
            <a:r>
              <a:rPr lang="sv-SE" dirty="0" err="1"/>
              <a:t>create</a:t>
            </a:r>
            <a:r>
              <a:rPr lang="sv-SE" dirty="0"/>
              <a:t> </a:t>
            </a:r>
            <a:r>
              <a:rPr lang="sv-SE" dirty="0" err="1"/>
              <a:t>added</a:t>
            </a:r>
            <a:r>
              <a:rPr lang="sv-SE" dirty="0"/>
              <a:t> </a:t>
            </a:r>
            <a:r>
              <a:rPr lang="sv-SE" dirty="0" err="1"/>
              <a:t>values</a:t>
            </a:r>
            <a:r>
              <a:rPr lang="sv-SE" dirty="0"/>
              <a:t> for </a:t>
            </a:r>
            <a:r>
              <a:rPr lang="sv-SE" dirty="0" err="1"/>
              <a:t>nature</a:t>
            </a:r>
            <a:r>
              <a:rPr lang="sv-SE" dirty="0"/>
              <a:t> and </a:t>
            </a:r>
            <a:r>
              <a:rPr lang="sv-SE" dirty="0" err="1"/>
              <a:t>cultural</a:t>
            </a:r>
            <a:r>
              <a:rPr lang="sv-SE" dirty="0"/>
              <a:t> </a:t>
            </a:r>
            <a:r>
              <a:rPr lang="sv-SE" dirty="0" err="1"/>
              <a:t>hertitage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limited</a:t>
            </a:r>
            <a:r>
              <a:rPr lang="sv-SE" dirty="0"/>
              <a:t> </a:t>
            </a:r>
            <a:r>
              <a:rPr lang="sv-SE" dirty="0" err="1"/>
              <a:t>resources</a:t>
            </a:r>
            <a:r>
              <a:rPr lang="sv-S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Stimulate</a:t>
            </a:r>
            <a:r>
              <a:rPr lang="sv-SE" dirty="0"/>
              <a:t> </a:t>
            </a:r>
            <a:r>
              <a:rPr lang="sv-SE" dirty="0" err="1"/>
              <a:t>recovery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ecosystems</a:t>
            </a:r>
            <a:r>
              <a:rPr lang="sv-SE" dirty="0"/>
              <a:t>, by not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mitigate</a:t>
            </a:r>
            <a:r>
              <a:rPr lang="sv-SE" dirty="0"/>
              <a:t> risks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improve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conditions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5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C46A704-595B-B041-96D2-C1BE8076D8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EBB1EAB2-5BF2-7F4D-A458-D48D8DC494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903965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 Brödtext eller punktlista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193BA60-5053-9246-B128-6DF120C5679B}"/>
              </a:ext>
            </a:extLst>
          </p:cNvPr>
          <p:cNvSpPr/>
          <p:nvPr userDrawn="1"/>
        </p:nvSpPr>
        <p:spPr>
          <a:xfrm>
            <a:off x="0" y="-1"/>
            <a:ext cx="9144000" cy="6492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642D465-5DDA-544E-A4E0-D36DB149C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Brödtext</a:t>
            </a:r>
            <a:r>
              <a:rPr lang="en-GB" noProof="0" dirty="0"/>
              <a:t> </a:t>
            </a:r>
            <a:r>
              <a:rPr lang="en-GB" noProof="0" dirty="0" err="1"/>
              <a:t>eller</a:t>
            </a:r>
            <a:r>
              <a:rPr lang="en-GB" noProof="0" dirty="0"/>
              <a:t> </a:t>
            </a:r>
            <a:r>
              <a:rPr lang="en-GB" noProof="0" dirty="0" err="1"/>
              <a:t>punktlista</a:t>
            </a:r>
            <a:r>
              <a:rPr lang="en-GB" noProof="0" dirty="0"/>
              <a:t> </a:t>
            </a:r>
            <a:r>
              <a:rPr lang="en-GB" noProof="0" dirty="0" err="1"/>
              <a:t>helsida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7B52CEE2-0EEE-7642-8BCF-3FBFF107B5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604751"/>
            <a:ext cx="6840000" cy="4529109"/>
          </a:xfrm>
        </p:spPr>
        <p:txBody>
          <a:bodyPr>
            <a:noAutofit/>
          </a:bodyPr>
          <a:lstStyle>
            <a:lvl1pPr>
              <a:lnSpc>
                <a:spcPts val="2060"/>
              </a:lnSpc>
              <a:spcBef>
                <a:spcPts val="60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ts val="206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lnSpc>
                <a:spcPts val="206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3pPr>
            <a:lvl4pPr>
              <a:lnSpc>
                <a:spcPts val="206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4pPr>
            <a:lvl5pPr>
              <a:lnSpc>
                <a:spcPts val="206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1D3BAA59-B621-2045-AC1F-08FE1AA5E86B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63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Kort faktatext/citat/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649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3EFF9CB-BC4F-D94E-BCB7-BBEE9FC9F8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9652" y="2204864"/>
            <a:ext cx="6264696" cy="1955552"/>
          </a:xfrm>
        </p:spPr>
        <p:txBody>
          <a:bodyPr anchor="t" anchorCtr="0">
            <a:noAutofit/>
          </a:bodyPr>
          <a:lstStyle>
            <a:lvl1pPr algn="l">
              <a:lnSpc>
                <a:spcPts val="4000"/>
              </a:lnSpc>
              <a:defRPr sz="3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sv-SE" dirty="0"/>
              <a:t>Plats för kortare text, exempelvis </a:t>
            </a:r>
            <a:br>
              <a:rPr lang="sv-SE" dirty="0"/>
            </a:br>
            <a:r>
              <a:rPr lang="sv-SE" dirty="0"/>
              <a:t>en ingress, ett citat eller en kortare faktatext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D484E5A2-20CD-394A-9D0D-9459DB4FB1C6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0624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649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3F783A6-9824-094F-8C7F-7304AF15CB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7340" y="2310333"/>
            <a:ext cx="6309320" cy="1872209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Eventuell avsnittsskiljare</a:t>
            </a:r>
            <a:endParaRPr lang="en-GB" noProof="0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BBA218D8-7016-C846-B8AF-CF35B67DC501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74290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ausbild eller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C9434CA2-1575-E846-91F6-667586C1AA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404664" y="96"/>
            <a:ext cx="11887200" cy="6492686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‹nr.›</a:t>
            </a:fld>
            <a:endParaRPr lang="sv-SE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5D6E5099-FD98-1849-A259-F4D2687F2C84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1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vsluts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4"/>
            <a:ext cx="9144000" cy="685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74D76E40-4B9D-E841-BB9F-F7BCA98DE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780" y="1920256"/>
            <a:ext cx="2690439" cy="30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27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626315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E4DF4423-250C-9A48-B751-F6D582913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A84FD29-DC6C-5C4F-9E54-D865886CFA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826194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C46A704-595B-B041-96D2-C1BE8076D8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EBB1EAB2-5BF2-7F4D-A458-D48D8DC494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088221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15182F07-8467-CD4E-959D-6A2532140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C10EDAE-ECD7-7F43-A787-A8EC3501B9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1797231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C16F9458-AE62-C54E-8B73-7DF932D550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C66C596-9601-7D43-8788-D4F4785A21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6896357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07E0FA2D-9E16-794D-A3B2-25493AFD91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E52C0F1-2414-4641-BE07-F3D586E778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102714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6CCDF21-B597-B945-A72B-46E72B4D6F3E}"/>
              </a:ext>
            </a:extLst>
          </p:cNvPr>
          <p:cNvSpPr/>
          <p:nvPr userDrawn="1"/>
        </p:nvSpPr>
        <p:spPr>
          <a:xfrm>
            <a:off x="0" y="0"/>
            <a:ext cx="9144000" cy="5636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5854E5BC-CA27-D145-8A2B-6FA60CE1E1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6F0FAF18-C455-D641-82BD-50018949DA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92739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44" y="1"/>
            <a:ext cx="9147644" cy="5626313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DB134BD-D244-184B-BF01-AE6C41591C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B4CC6778-5794-4C48-BA0B-E51F6F217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80333606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F72F1D89-8CC0-494E-9CDD-4DE6AC141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7AEF230-4F26-AE41-8EFC-243D3BCE82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009208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626313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54800451-4E19-F146-951A-2CEEFAF9DD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541C595C-A43C-3C43-BE14-703F9D494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5755053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204CA00E-814A-FC4E-B2A5-5671E97554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8F19C04-FE5F-A944-A906-B9E7B52C3C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012372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54739E10-B527-C543-B94E-882ACF9E94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1DDE3616-984A-D741-A31B-0828D4B1BB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5897936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7B2B519-9231-194D-88B5-FACAF1F8D7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86B01AC-D669-D749-BC8D-CB3EA0211D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443970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2"/>
            <a:ext cx="9144000" cy="5664619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6B707184-4550-994C-BF23-CD8EA2D351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C5A55EF-C467-A14B-B5C2-99AF24C764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143684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1371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4CA9530C-3E0A-AB40-87F0-76B07D63B0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9B6B08E9-4CA8-004D-874C-EF308A5753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4802541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F5F7275-F24F-4A41-A143-097C579387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A9B54086-3AA9-FE4C-8F3E-3A9D6A136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4601540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637237"/>
          </a:xfrm>
          <a:prstGeom prst="rect">
            <a:avLst/>
          </a:prstGeom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DB83851E-EE91-0C45-A077-C550566E67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CF2869-5238-3441-866E-1AA9C5ACC2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714143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Startbild med Ort och Datum eller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40E97232-ECEF-C248-92AA-1DA082792ED6}"/>
              </a:ext>
            </a:extLst>
          </p:cNvPr>
          <p:cNvSpPr/>
          <p:nvPr userDrawn="1"/>
        </p:nvSpPr>
        <p:spPr>
          <a:xfrm>
            <a:off x="0" y="-1"/>
            <a:ext cx="9144000" cy="64927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26335"/>
            <a:ext cx="4536504" cy="3598809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accent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48402"/>
            <a:ext cx="4536504" cy="47168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4849806"/>
            <a:ext cx="4536504" cy="951733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 err="1"/>
              <a:t>Namn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föredragshållare</a:t>
            </a:r>
            <a:endParaRPr lang="en-GB" noProof="0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9CB84941-F94C-7744-B948-057B2DD91E5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349995" y="104"/>
            <a:ext cx="3794005" cy="6492769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87E2D66C-1F6E-484E-A175-C42857A314E1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20974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5637237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2D107943-7964-4942-B518-4EF882E0A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34" y="5877272"/>
            <a:ext cx="670746" cy="752281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2BC00038-D9A1-3147-B1B7-358727301E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9348" y="1810506"/>
            <a:ext cx="6165304" cy="2016224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322325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Startbild med Ort och Datum /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894C59D-F311-8C4A-85C8-56AF89B9CE57}"/>
              </a:ext>
            </a:extLst>
          </p:cNvPr>
          <p:cNvSpPr/>
          <p:nvPr userDrawn="1"/>
        </p:nvSpPr>
        <p:spPr>
          <a:xfrm>
            <a:off x="0" y="-1"/>
            <a:ext cx="9144000" cy="64927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E1DE45AD-7CFA-A64F-9DB1-60C8B18B894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-1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49583E7-C92C-6349-9BE4-CDB75574CE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548402"/>
            <a:ext cx="4536504" cy="47168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/>
              <a:t>ORT DATUM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78F5D6D-56D4-0544-83BB-465316C832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1960" y="4849806"/>
            <a:ext cx="4536504" cy="951733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 err="1"/>
              <a:t>Namn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föredragshållare</a:t>
            </a:r>
            <a:endParaRPr lang="en-GB" noProof="0" dirty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B2A6D63D-33B8-764D-B0FF-A518DB4D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328" y="1126335"/>
            <a:ext cx="4536504" cy="3598809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accent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E1E5A535-E7DD-2D47-A80C-900983B71E62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06448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 Brödtext eller Punktlista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F027C94-626F-6348-B363-8EF1C5A21F3A}"/>
              </a:ext>
            </a:extLst>
          </p:cNvPr>
          <p:cNvSpPr/>
          <p:nvPr userDrawn="1"/>
        </p:nvSpPr>
        <p:spPr>
          <a:xfrm>
            <a:off x="0" y="-1"/>
            <a:ext cx="9144000" cy="6492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4067944" y="2084851"/>
            <a:ext cx="4824536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93C7E1B-A51B-A54F-B426-7BCBD4CEE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7944" y="356659"/>
            <a:ext cx="4824536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Brödtext eller punktlista med bild till vänster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6E7D4C7C-1476-4342-9B39-B769E507289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-1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120B3C23-1BFC-FE44-BBD3-15A839B8A4B1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8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6 Brödtext eller punktlista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DDA98904-0138-3A43-A966-6E1433AB1900}"/>
              </a:ext>
            </a:extLst>
          </p:cNvPr>
          <p:cNvSpPr/>
          <p:nvPr userDrawn="1"/>
        </p:nvSpPr>
        <p:spPr>
          <a:xfrm>
            <a:off x="0" y="-1"/>
            <a:ext cx="9144000" cy="64927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926E6B28-EF83-F241-9A49-D010F2035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2084851"/>
            <a:ext cx="4680520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DEBF18F-91AC-3C4F-B4A6-2C881757F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4680520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Brödtext eller punktlista med bild till höger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BFEB0758-1612-914C-BC2D-F423C6B74EC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349987" y="0"/>
            <a:ext cx="3794013" cy="64927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57EB9561-3ECC-3F4E-A89D-D9697DC98098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34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7 Brödtext eller punktlista med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29E35DC-7ABF-F74D-96E3-43612E47728F}"/>
              </a:ext>
            </a:extLst>
          </p:cNvPr>
          <p:cNvSpPr/>
          <p:nvPr userDrawn="1"/>
        </p:nvSpPr>
        <p:spPr>
          <a:xfrm>
            <a:off x="0" y="-1"/>
            <a:ext cx="9144000" cy="64927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CC058478-6F88-474C-AA2C-5B47A915B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2084851"/>
            <a:ext cx="4824536" cy="4032448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98C39911-F992-5440-A967-E56CB743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4824536" cy="1536171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Brödtext eller punktlista med två bilder till höger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577001C9-5CAB-E145-83DC-14768439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96" y="-1"/>
            <a:ext cx="3708096" cy="309790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9EB58EDE-19E3-3243-A064-6EF1E8987B23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452656" y="3408875"/>
            <a:ext cx="3691344" cy="3083908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F81483C3-51B0-E046-A492-E7D3770F8BC4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1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8 Text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B4B4598-B703-DC42-88F9-5B210EB468DB}"/>
              </a:ext>
            </a:extLst>
          </p:cNvPr>
          <p:cNvSpPr/>
          <p:nvPr userDrawn="1"/>
        </p:nvSpPr>
        <p:spPr>
          <a:xfrm>
            <a:off x="0" y="-1"/>
            <a:ext cx="9144000" cy="64927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7CE31AD6-A4AB-6440-9A99-0C6211833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Helsida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grafik</a:t>
            </a:r>
            <a:r>
              <a:rPr lang="sv-SE" dirty="0"/>
              <a:t>, med eller utan rubrik</a:t>
            </a:r>
            <a:endParaRPr lang="en-GB" noProof="0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F55A5AC-779B-9743-B3ED-AE175EE044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önskad</a:t>
            </a:r>
            <a:r>
              <a:rPr lang="en-GB" noProof="0" dirty="0"/>
              <a:t> ikon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lägga</a:t>
            </a:r>
            <a:r>
              <a:rPr lang="en-GB" noProof="0" dirty="0"/>
              <a:t> till </a:t>
            </a:r>
            <a:r>
              <a:rPr lang="en-GB" noProof="0" dirty="0" err="1"/>
              <a:t>grafik</a:t>
            </a:r>
            <a:endParaRPr lang="en-GB" noProof="0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1CF3662-3B2D-124E-B9CB-F2FF964F2A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88190"/>
            <a:ext cx="4104457" cy="4529109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9186049F-DD50-7F4B-94D7-49DF5A1BE939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9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Grafik helsida, med ell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158DA3D-3A99-AA44-ABEE-3DDBD504877D}"/>
              </a:ext>
            </a:extLst>
          </p:cNvPr>
          <p:cNvSpPr/>
          <p:nvPr userDrawn="1"/>
        </p:nvSpPr>
        <p:spPr>
          <a:xfrm>
            <a:off x="0" y="-1"/>
            <a:ext cx="9144000" cy="6492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356659"/>
            <a:ext cx="8568952" cy="974363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Helsida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grafik</a:t>
            </a:r>
            <a:r>
              <a:rPr lang="sv-SE" dirty="0"/>
              <a:t>, med eller utan rubrik</a:t>
            </a:r>
            <a:endParaRPr lang="en-GB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6492968"/>
            <a:ext cx="3086100" cy="365125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önskad</a:t>
            </a:r>
            <a:r>
              <a:rPr lang="en-GB" noProof="0" dirty="0"/>
              <a:t> ikon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lägga</a:t>
            </a:r>
            <a:r>
              <a:rPr lang="en-GB" noProof="0" dirty="0"/>
              <a:t> till </a:t>
            </a:r>
            <a:r>
              <a:rPr lang="en-GB" noProof="0" dirty="0" err="1"/>
              <a:t>grafik</a:t>
            </a:r>
            <a:endParaRPr lang="en-GB" noProof="0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A7A4B12-4010-A448-9383-DD10329559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1604751"/>
            <a:ext cx="4176464" cy="4529109"/>
          </a:xfrm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önskad</a:t>
            </a:r>
            <a:r>
              <a:rPr lang="en-GB" noProof="0" dirty="0"/>
              <a:t> ikon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lägga</a:t>
            </a:r>
            <a:r>
              <a:rPr lang="en-GB" noProof="0" dirty="0"/>
              <a:t> till </a:t>
            </a:r>
            <a:r>
              <a:rPr lang="en-GB" noProof="0" dirty="0" err="1"/>
              <a:t>grafik</a:t>
            </a:r>
            <a:endParaRPr lang="en-GB" noProof="0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41C7399C-D5A2-A24B-94D2-8E3A91266D33}"/>
              </a:ext>
            </a:extLst>
          </p:cNvPr>
          <p:cNvCxnSpPr>
            <a:cxnSpLocks/>
          </p:cNvCxnSpPr>
          <p:nvPr userDrawn="1"/>
        </p:nvCxnSpPr>
        <p:spPr>
          <a:xfrm>
            <a:off x="0" y="6492875"/>
            <a:ext cx="914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19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8EA902-3FEC-B444-8305-9D2438D9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5124"/>
            <a:ext cx="8568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809982-C092-9946-8B21-68839CF3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796819"/>
            <a:ext cx="8568952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9D353-A655-F641-8905-CE95FF45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528" y="649296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3E0925-3321-1A44-B6CD-64830BD3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1844E2AD-2CA4-4022-8F3B-D585D66E2E30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472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28" r:id="rId13"/>
    <p:sldLayoutId id="2147483730" r:id="rId14"/>
    <p:sldLayoutId id="2147483743" r:id="rId15"/>
    <p:sldLayoutId id="2147483682" r:id="rId16"/>
    <p:sldLayoutId id="2147483739" r:id="rId17"/>
    <p:sldLayoutId id="2147483725" r:id="rId18"/>
    <p:sldLayoutId id="2147483731" r:id="rId19"/>
    <p:sldLayoutId id="2147483744" r:id="rId20"/>
    <p:sldLayoutId id="2147483732" r:id="rId21"/>
    <p:sldLayoutId id="2147483745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40" r:id="rId29"/>
    <p:sldLayoutId id="2147483741" r:id="rId3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1E035BC-872B-D647-BA35-D086A09B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54E1F1-D422-AF44-AD40-B3793817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7EA974-FBAD-B345-973C-0D4C405B9D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sz="1400" dirty="0"/>
              <a:t>STOCKHOLM 5 MAJ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869D0BC3-C8F1-5746-9A0D-D14D4DA96F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16222" y="5357865"/>
            <a:ext cx="4536504" cy="951733"/>
          </a:xfrm>
        </p:spPr>
        <p:txBody>
          <a:bodyPr/>
          <a:lstStyle/>
          <a:p>
            <a:r>
              <a:rPr lang="sv-SE" dirty="0"/>
              <a:t>Björn Johansson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EE883ED1-74EB-634A-AA68-2DF7B8E8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644" y="997161"/>
            <a:ext cx="4948820" cy="4016015"/>
          </a:xfrm>
        </p:spPr>
        <p:txBody>
          <a:bodyPr/>
          <a:lstStyle/>
          <a:p>
            <a:r>
              <a:rPr lang="en-US" dirty="0"/>
              <a:t>Promotion of biodiversity</a:t>
            </a:r>
            <a:br>
              <a:rPr lang="en-US" dirty="0"/>
            </a:br>
            <a:r>
              <a:rPr lang="en-US" sz="3200" dirty="0"/>
              <a:t>- beyond risk reduction in government funded projects</a:t>
            </a:r>
            <a:endParaRPr lang="sv-SE" sz="3200" dirty="0"/>
          </a:p>
        </p:txBody>
      </p:sp>
      <p:pic>
        <p:nvPicPr>
          <p:cNvPr id="11" name="Platshållare för bild 10" descr="En bild som visar svamp, träd, utomhus, soppar&#10;&#10;Automatiskt genererad beskrivning">
            <a:extLst>
              <a:ext uri="{FF2B5EF4-FFF2-40B4-BE49-F238E27FC236}">
                <a16:creationId xmlns:a16="http://schemas.microsoft.com/office/drawing/2014/main" id="{9A00DEFC-1F82-4A92-81B8-87864E263C8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563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AFE8FF-0D67-9342-A73D-FE46CE2D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BCA399C-CA7A-5244-9DC2-0A455669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DA2B387-7F84-CF41-9986-9147CE405D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8228" y="1151519"/>
            <a:ext cx="4824536" cy="4032448"/>
          </a:xfrm>
        </p:spPr>
        <p:txBody>
          <a:bodyPr/>
          <a:lstStyle/>
          <a:p>
            <a:pPr marL="381000" indent="-381000">
              <a:defRPr/>
            </a:pPr>
            <a:r>
              <a:rPr lang="en-GB" altLang="sv-SE" sz="2000" dirty="0"/>
              <a:t>Environmental Quality Objectives</a:t>
            </a:r>
          </a:p>
          <a:p>
            <a:pPr marL="633000" lvl="1" indent="-381000">
              <a:defRPr/>
            </a:pPr>
            <a:r>
              <a:rPr lang="en-GB" altLang="sv-SE" dirty="0"/>
              <a:t>A non-toxic environment</a:t>
            </a:r>
          </a:p>
          <a:p>
            <a:pPr marL="252000" lvl="1" indent="0">
              <a:buNone/>
              <a:defRPr/>
            </a:pPr>
            <a:endParaRPr lang="sv-SE" altLang="sv-SE" sz="2000" dirty="0"/>
          </a:p>
          <a:p>
            <a:pPr marL="381000" indent="-381000">
              <a:defRPr/>
            </a:pPr>
            <a:r>
              <a:rPr lang="sv-SE" altLang="sv-SE" sz="2000" dirty="0"/>
              <a:t>The </a:t>
            </a:r>
            <a:r>
              <a:rPr lang="sv-SE" altLang="sv-SE" sz="2000" dirty="0" err="1"/>
              <a:t>Environmental</a:t>
            </a:r>
            <a:r>
              <a:rPr lang="sv-SE" altLang="sv-SE" sz="2000" dirty="0"/>
              <a:t> </a:t>
            </a:r>
            <a:r>
              <a:rPr lang="sv-SE" altLang="sv-SE" sz="2000" dirty="0" err="1"/>
              <a:t>Code</a:t>
            </a:r>
            <a:r>
              <a:rPr lang="sv-SE" altLang="sv-SE" sz="2000" dirty="0"/>
              <a:t> </a:t>
            </a:r>
          </a:p>
          <a:p>
            <a:pPr marL="633000" lvl="1" indent="-381000">
              <a:defRPr/>
            </a:pPr>
            <a:r>
              <a:rPr lang="sv-SE" altLang="sv-SE" dirty="0" err="1"/>
              <a:t>Polluter</a:t>
            </a:r>
            <a:r>
              <a:rPr lang="sv-SE" altLang="sv-SE" dirty="0"/>
              <a:t> </a:t>
            </a:r>
            <a:r>
              <a:rPr lang="sv-SE" altLang="sv-SE" dirty="0" err="1"/>
              <a:t>pays</a:t>
            </a:r>
            <a:r>
              <a:rPr lang="sv-SE" altLang="sv-SE" dirty="0"/>
              <a:t> </a:t>
            </a:r>
            <a:r>
              <a:rPr lang="sv-SE" altLang="sv-SE" dirty="0" err="1"/>
              <a:t>principle</a:t>
            </a:r>
            <a:endParaRPr lang="sv-SE" altLang="sv-SE" dirty="0"/>
          </a:p>
          <a:p>
            <a:pPr marL="633000" lvl="1" indent="-381000">
              <a:defRPr/>
            </a:pPr>
            <a:r>
              <a:rPr lang="sv-SE" altLang="sv-SE" dirty="0" err="1"/>
              <a:t>Etc</a:t>
            </a:r>
            <a:endParaRPr lang="sv-SE" altLang="sv-SE" dirty="0"/>
          </a:p>
          <a:p>
            <a:pPr marL="252000" lvl="1" indent="0">
              <a:buNone/>
              <a:defRPr/>
            </a:pPr>
            <a:endParaRPr lang="sv-SE" altLang="sv-SE" sz="2000" dirty="0"/>
          </a:p>
          <a:p>
            <a:pPr marL="381000" indent="-381000">
              <a:defRPr/>
            </a:pPr>
            <a:r>
              <a:rPr lang="en-GB" altLang="sv-SE" sz="2200" dirty="0"/>
              <a:t>Government funding according to ordinance </a:t>
            </a:r>
          </a:p>
          <a:p>
            <a:pPr marL="633000" lvl="1" indent="-381000">
              <a:defRPr/>
            </a:pPr>
            <a:r>
              <a:rPr lang="en-GB" altLang="sv-SE" sz="2000" dirty="0"/>
              <a:t>approx. 900 million SEK (~90 million euros) annually</a:t>
            </a:r>
          </a:p>
          <a:p>
            <a:pPr marL="685800" lvl="2" indent="-342900">
              <a:buAutoNum type="arabicPeriod" startAt="2"/>
            </a:pPr>
            <a:endParaRPr lang="sv-SE" dirty="0"/>
          </a:p>
          <a:p>
            <a:pPr marL="685800" lvl="1" indent="-342900">
              <a:buFont typeface="+mj-lt"/>
              <a:buAutoNum type="arabicPeriod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7F5F003-12BA-6246-A584-6DB08C09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356660"/>
            <a:ext cx="4824536" cy="794860"/>
          </a:xfrm>
        </p:spPr>
        <p:txBody>
          <a:bodyPr/>
          <a:lstStyle/>
          <a:p>
            <a:r>
              <a:rPr lang="sv-SE" dirty="0"/>
              <a:t>Drivers and instruments</a:t>
            </a:r>
          </a:p>
        </p:txBody>
      </p:sp>
      <p:pic>
        <p:nvPicPr>
          <p:cNvPr id="10" name="Platshållare för bild 9" descr="En bild som visar träd, utomhus, växt, trä&#10;&#10;Automatiskt genererad beskrivning">
            <a:extLst>
              <a:ext uri="{FF2B5EF4-FFF2-40B4-BE49-F238E27FC236}">
                <a16:creationId xmlns:a16="http://schemas.microsoft.com/office/drawing/2014/main" id="{1DD5D7B7-14B9-4505-9FE0-5AFE8B8E02E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655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C086235-CFD7-C348-BA49-60AB4592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953B614-6C8E-D542-934C-5194512F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21DCA32-A7CD-8C4D-917E-0A50AA3A73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Audit</a:t>
            </a:r>
            <a:r>
              <a:rPr lang="sv-SE" dirty="0"/>
              <a:t> in relation to </a:t>
            </a:r>
            <a:r>
              <a:rPr lang="sv-SE" dirty="0" err="1"/>
              <a:t>regulation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state</a:t>
            </a:r>
            <a:r>
              <a:rPr lang="sv-SE" dirty="0"/>
              <a:t> aids (GBER)</a:t>
            </a:r>
          </a:p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strict</a:t>
            </a:r>
            <a:r>
              <a:rPr lang="sv-SE" dirty="0"/>
              <a:t> interpretation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ordinance</a:t>
            </a:r>
            <a:r>
              <a:rPr lang="sv-SE" dirty="0"/>
              <a:t> </a:t>
            </a:r>
            <a:r>
              <a:rPr lang="sv-SE" dirty="0" err="1"/>
              <a:t>governing</a:t>
            </a:r>
            <a:r>
              <a:rPr lang="sv-SE" dirty="0"/>
              <a:t> </a:t>
            </a:r>
            <a:r>
              <a:rPr lang="sv-SE" dirty="0" err="1"/>
              <a:t>state</a:t>
            </a:r>
            <a:r>
              <a:rPr lang="sv-SE" dirty="0"/>
              <a:t> </a:t>
            </a:r>
            <a:r>
              <a:rPr lang="sv-SE" dirty="0" err="1"/>
              <a:t>funding</a:t>
            </a:r>
            <a:r>
              <a:rPr lang="sv-SE" dirty="0"/>
              <a:t> (2004:100)</a:t>
            </a:r>
          </a:p>
          <a:p>
            <a:pPr lvl="1"/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contaminant</a:t>
            </a:r>
            <a:r>
              <a:rPr lang="sv-SE" dirty="0"/>
              <a:t>- and </a:t>
            </a:r>
            <a:r>
              <a:rPr lang="sv-SE" dirty="0" err="1"/>
              <a:t>riskreduction</a:t>
            </a:r>
            <a:endParaRPr lang="sv-SE" dirty="0"/>
          </a:p>
          <a:p>
            <a:pPr lvl="1"/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limited</a:t>
            </a:r>
            <a:r>
              <a:rPr lang="sv-SE" dirty="0"/>
              <a:t> </a:t>
            </a:r>
            <a:r>
              <a:rPr lang="sv-SE" dirty="0" err="1"/>
              <a:t>room</a:t>
            </a:r>
            <a:r>
              <a:rPr lang="sv-SE" dirty="0"/>
              <a:t> for restoration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natural</a:t>
            </a:r>
            <a:r>
              <a:rPr lang="sv-SE" dirty="0"/>
              <a:t> and </a:t>
            </a:r>
            <a:r>
              <a:rPr lang="sv-SE" dirty="0" err="1"/>
              <a:t>cultural</a:t>
            </a:r>
            <a:r>
              <a:rPr lang="sv-SE" dirty="0"/>
              <a:t> </a:t>
            </a:r>
            <a:r>
              <a:rPr lang="sv-SE" dirty="0" err="1"/>
              <a:t>heritage</a:t>
            </a:r>
            <a:r>
              <a:rPr lang="sv-SE" dirty="0"/>
              <a:t> </a:t>
            </a:r>
            <a:r>
              <a:rPr lang="sv-SE" dirty="0" err="1"/>
              <a:t>values</a:t>
            </a:r>
            <a:endParaRPr lang="sv-SE" dirty="0"/>
          </a:p>
          <a:p>
            <a:r>
              <a:rPr lang="sv-SE" dirty="0"/>
              <a:t>New </a:t>
            </a:r>
            <a:r>
              <a:rPr lang="sv-SE" dirty="0" err="1"/>
              <a:t>ordinances</a:t>
            </a:r>
            <a:r>
              <a:rPr lang="sv-SE" dirty="0"/>
              <a:t> as </a:t>
            </a:r>
            <a:r>
              <a:rPr lang="sv-SE" dirty="0" err="1"/>
              <a:t>of</a:t>
            </a:r>
            <a:r>
              <a:rPr lang="sv-SE" dirty="0"/>
              <a:t> April 2022</a:t>
            </a:r>
          </a:p>
          <a:p>
            <a:pPr lvl="1"/>
            <a:r>
              <a:rPr lang="sv-SE" dirty="0"/>
              <a:t>State grants </a:t>
            </a:r>
          </a:p>
          <a:p>
            <a:pPr lvl="2"/>
            <a:r>
              <a:rPr lang="sv-SE" dirty="0" err="1"/>
              <a:t>Certain</a:t>
            </a:r>
            <a:r>
              <a:rPr lang="sv-SE" dirty="0"/>
              <a:t> restorations </a:t>
            </a:r>
            <a:r>
              <a:rPr lang="sv-SE" dirty="0" err="1"/>
              <a:t>beyond</a:t>
            </a:r>
            <a:r>
              <a:rPr lang="sv-SE" dirty="0"/>
              <a:t> </a:t>
            </a:r>
            <a:r>
              <a:rPr lang="sv-SE" dirty="0" err="1"/>
              <a:t>contaminant</a:t>
            </a:r>
            <a:r>
              <a:rPr lang="sv-SE" dirty="0"/>
              <a:t>- and </a:t>
            </a:r>
            <a:r>
              <a:rPr lang="sv-SE" dirty="0" err="1"/>
              <a:t>riskreduction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State </a:t>
            </a:r>
            <a:r>
              <a:rPr lang="sv-SE" dirty="0" err="1"/>
              <a:t>aid</a:t>
            </a:r>
            <a:endParaRPr lang="sv-SE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651F500-7912-3B4D-9FF2-68DFA9CD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Audit</a:t>
            </a:r>
            <a:r>
              <a:rPr lang="sv-SE" dirty="0"/>
              <a:t> by EU Commission</a:t>
            </a:r>
          </a:p>
        </p:txBody>
      </p:sp>
      <p:pic>
        <p:nvPicPr>
          <p:cNvPr id="10" name="Platshållare för bild 9" descr="En bild som visar träd, utomhus, vatten, natur&#10;&#10;Automatiskt genererad beskrivning">
            <a:extLst>
              <a:ext uri="{FF2B5EF4-FFF2-40B4-BE49-F238E27FC236}">
                <a16:creationId xmlns:a16="http://schemas.microsoft.com/office/drawing/2014/main" id="{A638A36C-453E-4200-8644-A52E5F38D8E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322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9EA9462B-C642-B64C-845A-0741C982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465DDB5-DE40-0B4E-AC87-9680401E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80F6603A-6855-EF45-92A3-F74D43DF7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159869"/>
            <a:ext cx="4824536" cy="463251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Grants </a:t>
            </a:r>
            <a:r>
              <a:rPr lang="sv-SE" dirty="0" err="1"/>
              <a:t>may</a:t>
            </a:r>
            <a:r>
              <a:rPr lang="sv-SE" dirty="0"/>
              <a:t> be given for:</a:t>
            </a:r>
          </a:p>
          <a:p>
            <a:pPr marL="0" indent="0">
              <a:buNone/>
            </a:pPr>
            <a:r>
              <a:rPr lang="sv-SE" dirty="0"/>
              <a:t>…</a:t>
            </a:r>
          </a:p>
          <a:p>
            <a:pPr marL="0" indent="0">
              <a:buNone/>
            </a:pPr>
            <a:r>
              <a:rPr lang="sv-SE" i="1" dirty="0"/>
              <a:t>7. Actions </a:t>
            </a:r>
            <a:r>
              <a:rPr lang="sv-SE" i="1" dirty="0" err="1"/>
              <a:t>that</a:t>
            </a:r>
            <a:r>
              <a:rPr lang="sv-SE" i="1" dirty="0"/>
              <a:t> </a:t>
            </a:r>
            <a:r>
              <a:rPr lang="sv-SE" i="1" dirty="0" err="1"/>
              <a:t>are</a:t>
            </a:r>
            <a:r>
              <a:rPr lang="sv-SE" i="1" dirty="0"/>
              <a:t> </a:t>
            </a:r>
            <a:r>
              <a:rPr lang="sv-SE" i="1" dirty="0" err="1"/>
              <a:t>required</a:t>
            </a:r>
            <a:r>
              <a:rPr lang="sv-SE" i="1" dirty="0"/>
              <a:t> in order to </a:t>
            </a:r>
            <a:r>
              <a:rPr lang="sv-SE" i="1" dirty="0" err="1"/>
              <a:t>preserve</a:t>
            </a:r>
            <a:r>
              <a:rPr lang="sv-SE" i="1" dirty="0"/>
              <a:t> or </a:t>
            </a:r>
            <a:r>
              <a:rPr lang="sv-SE" i="1" dirty="0" err="1"/>
              <a:t>restore</a:t>
            </a:r>
            <a:r>
              <a:rPr lang="sv-SE" i="1" dirty="0"/>
              <a:t> </a:t>
            </a:r>
            <a:r>
              <a:rPr lang="sv-SE" i="1" dirty="0" err="1"/>
              <a:t>natural</a:t>
            </a:r>
            <a:r>
              <a:rPr lang="sv-SE" i="1" dirty="0"/>
              <a:t> or </a:t>
            </a:r>
            <a:r>
              <a:rPr lang="sv-SE" i="1" dirty="0" err="1"/>
              <a:t>cultural</a:t>
            </a:r>
            <a:r>
              <a:rPr lang="sv-SE" i="1" dirty="0"/>
              <a:t> </a:t>
            </a:r>
            <a:r>
              <a:rPr lang="sv-SE" i="1" dirty="0" err="1"/>
              <a:t>values</a:t>
            </a:r>
            <a:r>
              <a:rPr lang="sv-SE" i="1" dirty="0"/>
              <a:t> </a:t>
            </a:r>
            <a:r>
              <a:rPr lang="sv-SE" i="1" dirty="0" err="1"/>
              <a:t>related</a:t>
            </a:r>
            <a:r>
              <a:rPr lang="sv-SE" i="1" dirty="0"/>
              <a:t> to </a:t>
            </a:r>
            <a:r>
              <a:rPr lang="sv-SE" i="1" dirty="0" err="1"/>
              <a:t>remedial</a:t>
            </a:r>
            <a:r>
              <a:rPr lang="sv-SE" i="1" dirty="0"/>
              <a:t> actions.</a:t>
            </a:r>
          </a:p>
          <a:p>
            <a:pPr marL="0" indent="0">
              <a:buNone/>
            </a:pPr>
            <a:r>
              <a:rPr lang="sv-SE" dirty="0"/>
              <a:t>(</a:t>
            </a:r>
            <a:r>
              <a:rPr lang="sv-SE" dirty="0" err="1"/>
              <a:t>Provided</a:t>
            </a:r>
            <a:r>
              <a:rPr lang="sv-SE" dirty="0"/>
              <a:t> </a:t>
            </a:r>
            <a:r>
              <a:rPr lang="sv-SE" dirty="0" err="1"/>
              <a:t>certain</a:t>
            </a:r>
            <a:r>
              <a:rPr lang="sv-SE" dirty="0"/>
              <a:t> </a:t>
            </a:r>
            <a:r>
              <a:rPr lang="sv-SE" dirty="0" err="1"/>
              <a:t>conditions</a:t>
            </a:r>
            <a:r>
              <a:rPr lang="sv-SE" dirty="0"/>
              <a:t>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state</a:t>
            </a:r>
            <a:r>
              <a:rPr lang="sv-SE" dirty="0"/>
              <a:t> grants for </a:t>
            </a:r>
            <a:r>
              <a:rPr lang="sv-SE" dirty="0" err="1"/>
              <a:t>remediation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aim</a:t>
            </a:r>
            <a:r>
              <a:rPr lang="sv-SE" dirty="0"/>
              <a:t> to </a:t>
            </a:r>
            <a:r>
              <a:rPr lang="sv-SE" dirty="0" err="1"/>
              <a:t>create</a:t>
            </a:r>
            <a:r>
              <a:rPr lang="sv-SE" dirty="0"/>
              <a:t>:</a:t>
            </a:r>
          </a:p>
          <a:p>
            <a:pPr marL="0" indent="0">
              <a:buNone/>
            </a:pPr>
            <a:r>
              <a:rPr lang="sv-SE" dirty="0"/>
              <a:t>- </a:t>
            </a:r>
            <a:r>
              <a:rPr lang="sv-SE" dirty="0" err="1"/>
              <a:t>Cost</a:t>
            </a:r>
            <a:r>
              <a:rPr lang="sv-SE" dirty="0"/>
              <a:t> </a:t>
            </a:r>
            <a:r>
              <a:rPr lang="sv-SE" dirty="0" err="1"/>
              <a:t>effective</a:t>
            </a:r>
            <a:r>
              <a:rPr lang="sv-SE" dirty="0"/>
              <a:t> levers for </a:t>
            </a:r>
            <a:r>
              <a:rPr lang="sv-SE" dirty="0" err="1"/>
              <a:t>added</a:t>
            </a:r>
            <a:r>
              <a:rPr lang="sv-SE" dirty="0"/>
              <a:t> </a:t>
            </a:r>
            <a:r>
              <a:rPr lang="sv-SE" dirty="0" err="1"/>
              <a:t>values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- </a:t>
            </a:r>
            <a:r>
              <a:rPr lang="sv-SE" dirty="0" err="1"/>
              <a:t>Enhanced</a:t>
            </a:r>
            <a:r>
              <a:rPr lang="sv-SE" dirty="0"/>
              <a:t> </a:t>
            </a:r>
            <a:r>
              <a:rPr lang="sv-SE" dirty="0" err="1"/>
              <a:t>recovery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ecosystems</a:t>
            </a:r>
            <a:endParaRPr lang="sv-SE" dirty="0"/>
          </a:p>
          <a:p>
            <a:pPr>
              <a:buFontTx/>
              <a:buChar char="-"/>
            </a:pPr>
            <a:r>
              <a:rPr lang="sv-SE" dirty="0" err="1"/>
              <a:t>Contribute</a:t>
            </a:r>
            <a:r>
              <a:rPr lang="sv-SE" dirty="0"/>
              <a:t> to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objectives</a:t>
            </a:r>
            <a:r>
              <a:rPr lang="sv-SE" dirty="0"/>
              <a:t> and SDGs</a:t>
            </a: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STATE AID – still </a:t>
            </a:r>
            <a:r>
              <a:rPr lang="sv-SE" dirty="0" err="1"/>
              <a:t>limited</a:t>
            </a:r>
            <a:r>
              <a:rPr lang="sv-SE" dirty="0"/>
              <a:t> </a:t>
            </a:r>
            <a:r>
              <a:rPr lang="sv-SE" dirty="0" err="1"/>
              <a:t>possibilities</a:t>
            </a:r>
            <a:endParaRPr lang="sv-SE" dirty="0"/>
          </a:p>
          <a:p>
            <a:pPr lvl="1">
              <a:buFontTx/>
              <a:buChar char="-"/>
            </a:pPr>
            <a:r>
              <a:rPr lang="sv-SE" dirty="0" err="1"/>
              <a:t>Possibly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, coming new </a:t>
            </a:r>
            <a:r>
              <a:rPr lang="sv-SE" dirty="0" err="1"/>
              <a:t>regulation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DBD3F510-AF10-BC4E-AF0D-4A0EFE26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State grants</a:t>
            </a:r>
          </a:p>
        </p:txBody>
      </p:sp>
      <p:pic>
        <p:nvPicPr>
          <p:cNvPr id="7" name="Platshållare för bild 6" descr="En bild som visar träd, gräs, utomhus, växt&#10;&#10;Automatiskt genererad beskrivning">
            <a:extLst>
              <a:ext uri="{FF2B5EF4-FFF2-40B4-BE49-F238E27FC236}">
                <a16:creationId xmlns:a16="http://schemas.microsoft.com/office/drawing/2014/main" id="{04F9D765-57FC-4A17-85E4-6273D8BDDD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latshållare för bild 13" descr="En bild som visar utomhus, klippa, växt, skog&#10;&#10;Automatiskt genererad beskrivning">
            <a:extLst>
              <a:ext uri="{FF2B5EF4-FFF2-40B4-BE49-F238E27FC236}">
                <a16:creationId xmlns:a16="http://schemas.microsoft.com/office/drawing/2014/main" id="{EDF89B80-46C9-4C2C-9E02-9BF786D2227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565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A25097AD-1CE6-2046-9509-F493E60C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9D18746-0826-C448-A3B1-9B456F88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D6B39A7-1A17-4247-9166-44059778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2022 –  Project for </a:t>
            </a:r>
            <a:r>
              <a:rPr lang="sv-SE" dirty="0" err="1"/>
              <a:t>guidance</a:t>
            </a:r>
            <a:r>
              <a:rPr lang="sv-SE" dirty="0"/>
              <a:t> and </a:t>
            </a:r>
            <a:r>
              <a:rPr lang="sv-SE" dirty="0" err="1"/>
              <a:t>financing</a:t>
            </a:r>
            <a:endParaRPr lang="sv-SE" dirty="0"/>
          </a:p>
        </p:txBody>
      </p:sp>
      <p:pic>
        <p:nvPicPr>
          <p:cNvPr id="7" name="Platshållare för innehåll 6" descr="En bild som visar träd, utomhus, himmel, växt&#10;&#10;Automatiskt genererad beskrivning">
            <a:extLst>
              <a:ext uri="{FF2B5EF4-FFF2-40B4-BE49-F238E27FC236}">
                <a16:creationId xmlns:a16="http://schemas.microsoft.com/office/drawing/2014/main" id="{459323BF-56D7-4C52-A237-474D96EEF6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0250" y="2171105"/>
            <a:ext cx="4529138" cy="3396853"/>
          </a:xfr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AB712BD-10C8-054A-BD06-314244B51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/>
              <a:t>Provide</a:t>
            </a:r>
            <a:r>
              <a:rPr lang="sv-SE" dirty="0"/>
              <a:t>:</a:t>
            </a:r>
          </a:p>
          <a:p>
            <a:r>
              <a:rPr lang="sv-SE" dirty="0" err="1"/>
              <a:t>Guidance</a:t>
            </a:r>
            <a:r>
              <a:rPr lang="sv-SE" dirty="0"/>
              <a:t> on </a:t>
            </a:r>
            <a:r>
              <a:rPr lang="sv-SE" dirty="0" err="1"/>
              <a:t>preservation</a:t>
            </a:r>
            <a:r>
              <a:rPr lang="sv-SE" dirty="0"/>
              <a:t> and restoration</a:t>
            </a:r>
          </a:p>
          <a:p>
            <a:r>
              <a:rPr lang="sv-SE" dirty="0" err="1"/>
              <a:t>Financing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reasonable</a:t>
            </a:r>
            <a:r>
              <a:rPr lang="sv-SE" dirty="0"/>
              <a:t> restorations for </a:t>
            </a:r>
            <a:r>
              <a:rPr lang="sv-SE" dirty="0" err="1"/>
              <a:t>enhanced</a:t>
            </a:r>
            <a:r>
              <a:rPr lang="sv-SE" dirty="0"/>
              <a:t> </a:t>
            </a:r>
            <a:r>
              <a:rPr lang="sv-SE" dirty="0" err="1"/>
              <a:t>recovery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ecosystems</a:t>
            </a:r>
            <a:endParaRPr lang="sv-SE" dirty="0"/>
          </a:p>
          <a:p>
            <a:r>
              <a:rPr lang="sv-SE" dirty="0" err="1"/>
              <a:t>Preservation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cultural</a:t>
            </a:r>
            <a:r>
              <a:rPr lang="sv-SE" dirty="0"/>
              <a:t> </a:t>
            </a:r>
            <a:r>
              <a:rPr lang="sv-SE" dirty="0" err="1"/>
              <a:t>heritage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207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22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V 2021 morkt tema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ACCFDB"/>
      </a:accent1>
      <a:accent2>
        <a:srgbClr val="9CF7FF"/>
      </a:accent2>
      <a:accent3>
        <a:srgbClr val="9B6C15"/>
      </a:accent3>
      <a:accent4>
        <a:srgbClr val="0514FF"/>
      </a:accent4>
      <a:accent5>
        <a:srgbClr val="34A775"/>
      </a:accent5>
      <a:accent6>
        <a:srgbClr val="02FEAE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FC10A0D-9E75-4BF4-B4A0-706E8DFE7E3A}" vid="{E43AE80C-6502-4503-B1FA-2403FFFE56B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9C9C1E37FA29419A5F5879E8FFF3B9" ma:contentTypeVersion="13" ma:contentTypeDescription="Skapa ett nytt dokument." ma:contentTypeScope="" ma:versionID="2385cbcefbe5ed801ee8d565447c8d88">
  <xsd:schema xmlns:xsd="http://www.w3.org/2001/XMLSchema" xmlns:xs="http://www.w3.org/2001/XMLSchema" xmlns:p="http://schemas.microsoft.com/office/2006/metadata/properties" xmlns:ns3="c543e025-8cd4-457e-9104-b474799d79f6" xmlns:ns4="5d3f5f96-2fc8-4c95-9c5c-f64c21732aa7" targetNamespace="http://schemas.microsoft.com/office/2006/metadata/properties" ma:root="true" ma:fieldsID="e57982a9821e4522d5f68048c7197daa" ns3:_="" ns4:_="">
    <xsd:import namespace="c543e025-8cd4-457e-9104-b474799d79f6"/>
    <xsd:import namespace="5d3f5f96-2fc8-4c95-9c5c-f64c21732a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3e025-8cd4-457e-9104-b474799d79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f5f96-2fc8-4c95-9c5c-f64c21732a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525ABE-100F-40A0-9355-0E2E617B4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43e025-8cd4-457e-9104-b474799d79f6"/>
    <ds:schemaRef ds:uri="5d3f5f96-2fc8-4c95-9c5c-f64c21732a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22417E-B6B7-425E-90B7-AF37678384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00B47A-B419-4005-AB7E-D3EEAD98E47D}">
  <ds:schemaRefs>
    <ds:schemaRef ds:uri="http://schemas.microsoft.com/office/infopath/2007/PartnerControls"/>
    <ds:schemaRef ds:uri="http://purl.org/dc/terms/"/>
    <ds:schemaRef ds:uri="5d3f5f96-2fc8-4c95-9c5c-f64c21732aa7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543e025-8cd4-457e-9104-b474799d79f6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exempelpresentation-4-3 mork</Template>
  <TotalTime>29396</TotalTime>
  <Words>398</Words>
  <Application>Microsoft Office PowerPoint</Application>
  <PresentationFormat>Diavoorstelling (4:3)</PresentationFormat>
  <Paragraphs>69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Office-tema</vt:lpstr>
      <vt:lpstr>Promotion of biodiversity - beyond risk reduction in government funded projects</vt:lpstr>
      <vt:lpstr>Drivers and instruments</vt:lpstr>
      <vt:lpstr>Audit by EU Commission</vt:lpstr>
      <vt:lpstr>State grants</vt:lpstr>
      <vt:lpstr>2022 –  Project for guidance and financing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sikte  på framtiden  – friluftsliv 2050</dc:title>
  <dc:creator>Johansson, Björn</dc:creator>
  <cp:lastModifiedBy>Ingrid van Reijsen</cp:lastModifiedBy>
  <cp:revision>18</cp:revision>
  <dcterms:created xsi:type="dcterms:W3CDTF">2022-05-12T07:18:33Z</dcterms:created>
  <dcterms:modified xsi:type="dcterms:W3CDTF">2022-06-20T12:21:10Z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0x0101004F9C9C1E37FA29419A5F5879E8FFF3B9</vt:lpwstr>
  </property>
</Properties>
</file>