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700" r:id="rId4"/>
    <p:sldId id="698" r:id="rId5"/>
    <p:sldId id="697" r:id="rId6"/>
    <p:sldId id="703" r:id="rId7"/>
    <p:sldId id="704" r:id="rId8"/>
    <p:sldId id="705" r:id="rId9"/>
    <p:sldId id="706" r:id="rId10"/>
    <p:sldId id="707" r:id="rId11"/>
    <p:sldId id="708" r:id="rId12"/>
    <p:sldId id="709" r:id="rId13"/>
    <p:sldId id="710" r:id="rId14"/>
    <p:sldId id="711" r:id="rId15"/>
    <p:sldId id="712" r:id="rId16"/>
    <p:sldId id="699" r:id="rId17"/>
    <p:sldId id="259" r:id="rId18"/>
    <p:sldId id="714" r:id="rId19"/>
    <p:sldId id="715" r:id="rId20"/>
    <p:sldId id="716" r:id="rId2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A67"/>
    <a:srgbClr val="2CE6C2"/>
    <a:srgbClr val="E85B76"/>
    <a:srgbClr val="C5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/>
    <p:restoredTop sz="92911"/>
  </p:normalViewPr>
  <p:slideViewPr>
    <p:cSldViewPr snapToGrid="0" snapToObjects="1">
      <p:cViewPr varScale="1">
        <p:scale>
          <a:sx n="74" d="100"/>
          <a:sy n="74" d="100"/>
        </p:scale>
        <p:origin x="107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3B1DB17-D6AC-F348-A2D7-03DEDFAC2C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329A4C-AED4-4B4B-9FAC-84B623F3D6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A24A6-F954-E040-A639-63EC4BBA9840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FA5DE8-5AF7-AF48-8461-A7662D94E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FEAEB8-08F9-8840-B5F4-538BB4F2E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4698-3574-2443-8387-06983E222B5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408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E1DA-9FAE-ED47-AC7A-220109ABF24D}" type="datetimeFigureOut">
              <a:rPr lang="fr-FR" smtClean="0"/>
              <a:pPr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6CC44-8D4F-A541-BE21-D53A6FB06F46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FA07A67-50F5-0643-AE39-7C860DC6FA66}"/>
              </a:ext>
            </a:extLst>
          </p:cNvPr>
          <p:cNvSpPr/>
          <p:nvPr userDrawn="1"/>
        </p:nvSpPr>
        <p:spPr>
          <a:xfrm>
            <a:off x="0" y="3853543"/>
            <a:ext cx="12192000" cy="3004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06FCC3-F3C3-594E-AD0A-2CC1BD9B7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4121727"/>
            <a:ext cx="10167257" cy="197031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CF9A95-F513-754D-84E5-CE30815C6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7217228" y="2919752"/>
            <a:ext cx="4596493" cy="82150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FD1E4C-171F-3248-8C62-1156129F6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99" y="2155371"/>
            <a:ext cx="10167257" cy="1528763"/>
          </a:xfrm>
        </p:spPr>
        <p:txBody>
          <a:bodyPr vert="horz" anchor="b">
            <a:normAutofit/>
          </a:bodyPr>
          <a:lstStyle>
            <a:lvl1pPr algn="l">
              <a:defRPr sz="5200"/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8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F5799BF-898B-5943-9271-5BC74A981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556972" y="313495"/>
            <a:ext cx="3241382" cy="5793109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A5841A7-3323-4B49-941B-00CD68FDB3F3}"/>
              </a:ext>
            </a:extLst>
          </p:cNvPr>
          <p:cNvSpPr/>
          <p:nvPr userDrawn="1"/>
        </p:nvSpPr>
        <p:spPr>
          <a:xfrm>
            <a:off x="5652417" y="2405453"/>
            <a:ext cx="14511867" cy="14511867"/>
          </a:xfrm>
          <a:prstGeom prst="ellipse">
            <a:avLst/>
          </a:prstGeom>
          <a:solidFill>
            <a:schemeClr val="accent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2BBFD702-B6AD-CE4E-B853-A7666D24FA9E}"/>
              </a:ext>
            </a:extLst>
          </p:cNvPr>
          <p:cNvSpPr/>
          <p:nvPr userDrawn="1"/>
        </p:nvSpPr>
        <p:spPr>
          <a:xfrm>
            <a:off x="-2826436" y="3046387"/>
            <a:ext cx="16679168" cy="16679168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A5099C-471A-7D48-BCFB-B9A8C9D9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48" y="4544233"/>
            <a:ext cx="9477549" cy="2068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182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5099C-471A-7D48-BCFB-B9A8C9D9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1CA74C-EDCA-4D46-8208-C3C1DF2E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342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71EC820-3F88-C540-827B-AB983F6F5AED}"/>
              </a:ext>
            </a:extLst>
          </p:cNvPr>
          <p:cNvSpPr/>
          <p:nvPr userDrawn="1"/>
        </p:nvSpPr>
        <p:spPr>
          <a:xfrm>
            <a:off x="0" y="6041573"/>
            <a:ext cx="12192000" cy="4419600"/>
          </a:xfrm>
          <a:prstGeom prst="rect">
            <a:avLst/>
          </a:prstGeom>
          <a:solidFill>
            <a:schemeClr val="accent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1CA74C-EDCA-4D46-8208-C3C1DF2E8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0C488E-CD7A-BE45-AB6E-B9D34153A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543799" y="1543695"/>
            <a:ext cx="4060372" cy="72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EEB4A-B605-0249-9A92-A5BF15B6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8A606-913A-E94F-BC07-D34238056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571" y="2830474"/>
            <a:ext cx="5181600" cy="3374383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218928-5CF7-414E-A3CF-62D13F0E8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571" y="2830474"/>
            <a:ext cx="5181600" cy="3374383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313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2D68EF5-416F-4946-9027-9133F7AFA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 flipH="1">
            <a:off x="4452257" y="250372"/>
            <a:ext cx="5354144" cy="98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1CA74C-EDCA-4D46-8208-C3C1DF2E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1" y="2873830"/>
            <a:ext cx="10515600" cy="2298284"/>
          </a:xfrm>
        </p:spPr>
        <p:txBody>
          <a:bodyPr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08002E6-1557-8F46-A059-C0938B5C1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2244" y="5585123"/>
            <a:ext cx="9767511" cy="1107316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8FB99A6-A2C6-8A4E-B6BA-74C87229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1850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OILveR + logo'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C0EC47B-6A90-894B-808B-33A6539C7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880" y="4875436"/>
            <a:ext cx="2222588" cy="8646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6366EE-636B-424D-A8C9-A2EAD0FF2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9394" y="4983228"/>
            <a:ext cx="1773212" cy="97365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601B73C-828C-AE48-A534-ACD466C1BF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21752" y="4724016"/>
            <a:ext cx="2292011" cy="123286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8876B7E-4421-C649-9ABB-706CD4B3D9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9698" y="3330887"/>
            <a:ext cx="2019609" cy="105300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B1B5D80-7930-7B44-A417-B75561D806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5842" y="3330887"/>
            <a:ext cx="1520825" cy="112349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6112958-702A-BD41-B397-4CBBF0D46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73723" y="3180492"/>
            <a:ext cx="1938102" cy="129634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41DAF86-3C78-8647-B87D-717E7ACDB2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8842" y="3356579"/>
            <a:ext cx="1110358" cy="122043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BA7B166-6C2A-DA40-9A09-C9A904D4DA8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26909" y="901117"/>
            <a:ext cx="5246158" cy="13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0E3091-86FE-024F-998A-A7AEFB86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1685887"/>
            <a:ext cx="10515600" cy="1144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1482EC-AF3B-4649-A8B2-650ABD94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571" y="2873829"/>
            <a:ext cx="10515600" cy="328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</a:t>
            </a:r>
            <a:r>
              <a:rPr lang="nl-NL" dirty="0" err="1"/>
              <a:t>bewerkeneau</a:t>
            </a:r>
            <a:r>
              <a:rPr lang="nl-NL" dirty="0"/>
              <a:t>
Derde niveau
Vierde niveau
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71DE9B8-FB44-AD4F-BFB4-CC142B7649D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00767" y="339118"/>
            <a:ext cx="3703404" cy="9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5" r:id="rId6"/>
    <p:sldLayoutId id="2147483659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lver.e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lver.e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ilver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lver.eu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495F1B-015C-A845-863E-A81034AC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448" y="4220383"/>
            <a:ext cx="9477549" cy="1399367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of the SRA: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SOIL</a:t>
            </a:r>
            <a:r>
              <a:rPr lang="en-GB" sz="4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network</a:t>
            </a:r>
            <a:endParaRPr lang="nl-NL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CBF2D-D89F-4243-BAB8-5F39D6230A15}"/>
              </a:ext>
            </a:extLst>
          </p:cNvPr>
          <p:cNvSpPr txBox="1"/>
          <p:nvPr/>
        </p:nvSpPr>
        <p:spPr>
          <a:xfrm>
            <a:off x="1733549" y="5505450"/>
            <a:ext cx="775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Esther GOIDTS, Public Administration of </a:t>
            </a:r>
            <a:r>
              <a:rPr lang="fr-FR" dirty="0" err="1">
                <a:solidFill>
                  <a:schemeClr val="bg1"/>
                </a:solidFill>
              </a:rPr>
              <a:t>Wallonia</a:t>
            </a:r>
            <a:r>
              <a:rPr lang="fr-FR" dirty="0">
                <a:solidFill>
                  <a:schemeClr val="bg1"/>
                </a:solidFill>
              </a:rPr>
              <a:t> (SPW) – </a:t>
            </a:r>
            <a:r>
              <a:rPr lang="fr-FR" dirty="0" err="1">
                <a:solidFill>
                  <a:schemeClr val="bg1"/>
                </a:solidFill>
              </a:rPr>
              <a:t>SOILveR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member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 May 22, 2019</a:t>
            </a:r>
          </a:p>
        </p:txBody>
      </p:sp>
      <p:pic>
        <p:nvPicPr>
          <p:cNvPr id="1026" name="Picture 2" descr="https://www.aquaconsoil.org/images/logo_antwerp_2019_web.png?crc=347143378">
            <a:extLst>
              <a:ext uri="{FF2B5EF4-FFF2-40B4-BE49-F238E27FC236}">
                <a16:creationId xmlns:a16="http://schemas.microsoft.com/office/drawing/2014/main" id="{ECEAE613-E846-ED43-AF55-7FDF0A4A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426586"/>
            <a:ext cx="2006600" cy="19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B08002E6-1557-8F46-A059-C0938B5C17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244" y="7833023"/>
            <a:ext cx="9767511" cy="1107316"/>
          </a:xfrm>
          <a:prstGeom prst="rect">
            <a:avLst/>
          </a:prstGeom>
        </p:spPr>
      </p:pic>
      <p:pic>
        <p:nvPicPr>
          <p:cNvPr id="6" name="Afbeelding 17">
            <a:extLst>
              <a:ext uri="{FF2B5EF4-FFF2-40B4-BE49-F238E27FC236}">
                <a16:creationId xmlns:a16="http://schemas.microsoft.com/office/drawing/2014/main" id="{841DAF86-3C78-8647-B87D-717E7ACDB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52" y="5161778"/>
            <a:ext cx="694674" cy="763543"/>
          </a:xfrm>
          <a:prstGeom prst="rect">
            <a:avLst/>
          </a:prstGeom>
        </p:spPr>
      </p:pic>
      <p:pic>
        <p:nvPicPr>
          <p:cNvPr id="7" name="Afbeelding 15">
            <a:extLst>
              <a:ext uri="{FF2B5EF4-FFF2-40B4-BE49-F238E27FC236}">
                <a16:creationId xmlns:a16="http://schemas.microsoft.com/office/drawing/2014/main" id="{66112958-702A-BD41-B397-4CBBF0D46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694" y="6189881"/>
            <a:ext cx="911515" cy="609689"/>
          </a:xfrm>
          <a:prstGeom prst="rect">
            <a:avLst/>
          </a:prstGeom>
        </p:spPr>
      </p:pic>
      <p:pic>
        <p:nvPicPr>
          <p:cNvPr id="8" name="Afbeelding 13">
            <a:extLst>
              <a:ext uri="{FF2B5EF4-FFF2-40B4-BE49-F238E27FC236}">
                <a16:creationId xmlns:a16="http://schemas.microsoft.com/office/drawing/2014/main" id="{8B1B5D80-7930-7B44-A417-B75561D80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033" y="6183486"/>
            <a:ext cx="833967" cy="616084"/>
          </a:xfrm>
          <a:prstGeom prst="rect">
            <a:avLst/>
          </a:prstGeom>
        </p:spPr>
      </p:pic>
      <p:pic>
        <p:nvPicPr>
          <p:cNvPr id="9" name="Afbeelding 11">
            <a:extLst>
              <a:ext uri="{FF2B5EF4-FFF2-40B4-BE49-F238E27FC236}">
                <a16:creationId xmlns:a16="http://schemas.microsoft.com/office/drawing/2014/main" id="{18876B7E-4421-C649-9ABB-706CD4B3D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3692" y="5190892"/>
            <a:ext cx="1206610" cy="62911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601B73C-828C-AE48-A534-ACD466C1B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951" y="6162430"/>
            <a:ext cx="1186880" cy="638420"/>
          </a:xfrm>
          <a:prstGeom prst="rect">
            <a:avLst/>
          </a:prstGeom>
        </p:spPr>
      </p:pic>
      <p:pic>
        <p:nvPicPr>
          <p:cNvPr id="11" name="Afbeelding 7">
            <a:extLst>
              <a:ext uri="{FF2B5EF4-FFF2-40B4-BE49-F238E27FC236}">
                <a16:creationId xmlns:a16="http://schemas.microsoft.com/office/drawing/2014/main" id="{696366EE-636B-424D-A8C9-A2EAD0FF2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0749" y="6137166"/>
            <a:ext cx="1172356" cy="643730"/>
          </a:xfrm>
          <a:prstGeom prst="rect">
            <a:avLst/>
          </a:prstGeom>
        </p:spPr>
      </p:pic>
      <p:pic>
        <p:nvPicPr>
          <p:cNvPr id="12" name="Afbeelding 4">
            <a:extLst>
              <a:ext uri="{FF2B5EF4-FFF2-40B4-BE49-F238E27FC236}">
                <a16:creationId xmlns:a16="http://schemas.microsoft.com/office/drawing/2014/main" id="{DC0EC47B-6A90-894B-808B-33A6539C7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5850" y="6196241"/>
            <a:ext cx="1550864" cy="6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4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160A7FD-CC34-AC46-BB09-D3C8770E7F03}"/>
              </a:ext>
            </a:extLst>
          </p:cNvPr>
          <p:cNvSpPr/>
          <p:nvPr/>
        </p:nvSpPr>
        <p:spPr>
          <a:xfrm>
            <a:off x="4472280" y="5518864"/>
            <a:ext cx="266700" cy="2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1334184D-0F7A-BC40-808B-43492EA8C303}"/>
              </a:ext>
            </a:extLst>
          </p:cNvPr>
          <p:cNvSpPr/>
          <p:nvPr/>
        </p:nvSpPr>
        <p:spPr>
          <a:xfrm>
            <a:off x="5926649" y="5529685"/>
            <a:ext cx="266700" cy="2746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784C285-03D3-D34F-9C20-FCF1FBC71ACB}"/>
              </a:ext>
            </a:extLst>
          </p:cNvPr>
          <p:cNvSpPr/>
          <p:nvPr/>
        </p:nvSpPr>
        <p:spPr>
          <a:xfrm>
            <a:off x="3437222" y="5518864"/>
            <a:ext cx="266700" cy="2746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541535D-6659-9048-92DE-FD97C7D5C748}"/>
              </a:ext>
            </a:extLst>
          </p:cNvPr>
          <p:cNvSpPr/>
          <p:nvPr/>
        </p:nvSpPr>
        <p:spPr>
          <a:xfrm>
            <a:off x="3814354" y="5520412"/>
            <a:ext cx="266700" cy="27464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5EC50A18-2D86-F84A-9FBC-6C6C9FC337BC}"/>
              </a:ext>
            </a:extLst>
          </p:cNvPr>
          <p:cNvSpPr/>
          <p:nvPr/>
        </p:nvSpPr>
        <p:spPr>
          <a:xfrm>
            <a:off x="5184365" y="5518864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BFFBDE7-2FDB-2046-9FAF-624FDC590889}"/>
              </a:ext>
            </a:extLst>
          </p:cNvPr>
          <p:cNvSpPr/>
          <p:nvPr/>
        </p:nvSpPr>
        <p:spPr>
          <a:xfrm>
            <a:off x="4142396" y="5528399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B202E3E-ACDB-D74A-9F0B-4BA862ACC316}"/>
              </a:ext>
            </a:extLst>
          </p:cNvPr>
          <p:cNvSpPr/>
          <p:nvPr/>
        </p:nvSpPr>
        <p:spPr>
          <a:xfrm>
            <a:off x="5550030" y="5520412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AB8CBB92-2026-7747-BC95-8CC15D61E943}"/>
              </a:ext>
            </a:extLst>
          </p:cNvPr>
          <p:cNvSpPr/>
          <p:nvPr/>
        </p:nvSpPr>
        <p:spPr>
          <a:xfrm>
            <a:off x="4820075" y="5520412"/>
            <a:ext cx="266700" cy="2746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39" name="Rak pilkoppling 85">
            <a:extLst>
              <a:ext uri="{FF2B5EF4-FFF2-40B4-BE49-F238E27FC236}">
                <a16:creationId xmlns:a16="http://schemas.microsoft.com/office/drawing/2014/main" id="{576350A0-130F-4C49-8BC3-1860BE2297E7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0">
            <a:extLst>
              <a:ext uri="{FF2B5EF4-FFF2-40B4-BE49-F238E27FC236}">
                <a16:creationId xmlns:a16="http://schemas.microsoft.com/office/drawing/2014/main" id="{F6D65AF6-B304-CC49-AA10-E85C73A53C91}"/>
              </a:ext>
            </a:extLst>
          </p:cNvPr>
          <p:cNvSpPr/>
          <p:nvPr/>
        </p:nvSpPr>
        <p:spPr>
          <a:xfrm>
            <a:off x="2061972" y="3121319"/>
            <a:ext cx="1495644" cy="981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Specific topics</a:t>
            </a:r>
            <a:br>
              <a:rPr lang="en-US" sz="2400" dirty="0"/>
            </a:br>
            <a:r>
              <a:rPr lang="en-US" sz="2400" dirty="0"/>
              <a:t>&amp; budgets</a:t>
            </a:r>
          </a:p>
        </p:txBody>
      </p: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42E008F6-6330-484F-B999-8CBF0A186F39}"/>
              </a:ext>
            </a:extLst>
          </p:cNvPr>
          <p:cNvCxnSpPr>
            <a:cxnSpLocks/>
          </p:cNvCxnSpPr>
          <p:nvPr/>
        </p:nvCxnSpPr>
        <p:spPr>
          <a:xfrm>
            <a:off x="3564882" y="3521429"/>
            <a:ext cx="50053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1">
            <a:extLst>
              <a:ext uri="{FF2B5EF4-FFF2-40B4-BE49-F238E27FC236}">
                <a16:creationId xmlns:a16="http://schemas.microsoft.com/office/drawing/2014/main" id="{590F1318-58D6-4840-8B51-9E6AC4E5C01E}"/>
              </a:ext>
            </a:extLst>
          </p:cNvPr>
          <p:cNvCxnSpPr>
            <a:stCxn id="43" idx="2"/>
          </p:cNvCxnSpPr>
          <p:nvPr/>
        </p:nvCxnSpPr>
        <p:spPr>
          <a:xfrm flipH="1">
            <a:off x="9472521" y="3733442"/>
            <a:ext cx="25588" cy="924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2">
            <a:extLst>
              <a:ext uri="{FF2B5EF4-FFF2-40B4-BE49-F238E27FC236}">
                <a16:creationId xmlns:a16="http://schemas.microsoft.com/office/drawing/2014/main" id="{2A24E41D-D305-A44F-8E11-F851FE5FD2FE}"/>
              </a:ext>
            </a:extLst>
          </p:cNvPr>
          <p:cNvSpPr/>
          <p:nvPr/>
        </p:nvSpPr>
        <p:spPr>
          <a:xfrm>
            <a:off x="8633018" y="3106752"/>
            <a:ext cx="1730183" cy="62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Projects</a:t>
            </a:r>
            <a:endParaRPr lang="en-GB" sz="2000" dirty="0"/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id="{81652FF9-D964-A042-A918-0CC8B886D819}"/>
              </a:ext>
            </a:extLst>
          </p:cNvPr>
          <p:cNvSpPr txBox="1"/>
          <p:nvPr/>
        </p:nvSpPr>
        <p:spPr>
          <a:xfrm>
            <a:off x="9624508" y="4189363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45" name="Straight Arrow Connector 29">
            <a:extLst>
              <a:ext uri="{FF2B5EF4-FFF2-40B4-BE49-F238E27FC236}">
                <a16:creationId xmlns:a16="http://schemas.microsoft.com/office/drawing/2014/main" id="{45B2F589-ECA2-7346-BC3A-E1BEC7AEB0AA}"/>
              </a:ext>
            </a:extLst>
          </p:cNvPr>
          <p:cNvCxnSpPr>
            <a:cxnSpLocks/>
          </p:cNvCxnSpPr>
          <p:nvPr/>
        </p:nvCxnSpPr>
        <p:spPr>
          <a:xfrm flipH="1">
            <a:off x="2809794" y="5024469"/>
            <a:ext cx="1302050" cy="2303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9">
            <a:extLst>
              <a:ext uri="{FF2B5EF4-FFF2-40B4-BE49-F238E27FC236}">
                <a16:creationId xmlns:a16="http://schemas.microsoft.com/office/drawing/2014/main" id="{E8A723A7-D13E-204E-B5DA-B1AA32A158D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809794" y="4103176"/>
            <a:ext cx="0" cy="967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14">
            <a:extLst>
              <a:ext uri="{FF2B5EF4-FFF2-40B4-BE49-F238E27FC236}">
                <a16:creationId xmlns:a16="http://schemas.microsoft.com/office/drawing/2014/main" id="{0013835F-B874-5343-BB02-F149A3A107B0}"/>
              </a:ext>
            </a:extLst>
          </p:cNvPr>
          <p:cNvSpPr/>
          <p:nvPr/>
        </p:nvSpPr>
        <p:spPr>
          <a:xfrm>
            <a:off x="865688" y="1143000"/>
            <a:ext cx="6158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b="1" dirty="0">
                <a:solidFill>
                  <a:srgbClr val="00449C"/>
                </a:solidFill>
              </a:rPr>
              <a:t>Full members initiate calls</a:t>
            </a:r>
            <a:r>
              <a:rPr lang="en-US" dirty="0"/>
              <a:t>, select call topics  and determine the budgets they are willing to assign in each call  to which they want to participate (+specific associated call costs).</a:t>
            </a:r>
            <a:r>
              <a:rPr lang="en-US" b="1" dirty="0">
                <a:solidFill>
                  <a:srgbClr val="00B050"/>
                </a:solidFill>
              </a:rPr>
              <a:t>   </a:t>
            </a: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 specific call activity</a:t>
            </a:r>
            <a:endParaRPr lang="de-DE" b="1" dirty="0">
              <a:solidFill>
                <a:srgbClr val="00449C"/>
              </a:solidFill>
            </a:endParaRPr>
          </a:p>
        </p:txBody>
      </p:sp>
      <p:sp>
        <p:nvSpPr>
          <p:cNvPr id="49" name="Oval 3">
            <a:extLst>
              <a:ext uri="{FF2B5EF4-FFF2-40B4-BE49-F238E27FC236}">
                <a16:creationId xmlns:a16="http://schemas.microsoft.com/office/drawing/2014/main" id="{8F33D8D2-A5A3-AF4A-96EE-FB2C1BD7131E}"/>
              </a:ext>
            </a:extLst>
          </p:cNvPr>
          <p:cNvSpPr/>
          <p:nvPr/>
        </p:nvSpPr>
        <p:spPr>
          <a:xfrm>
            <a:off x="3675276" y="3219436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E2782DB1-2E5B-6844-AC32-4903BE14D0AA}"/>
              </a:ext>
            </a:extLst>
          </p:cNvPr>
          <p:cNvSpPr/>
          <p:nvPr/>
        </p:nvSpPr>
        <p:spPr>
          <a:xfrm>
            <a:off x="3675276" y="3891612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1" name="Oval 5">
            <a:extLst>
              <a:ext uri="{FF2B5EF4-FFF2-40B4-BE49-F238E27FC236}">
                <a16:creationId xmlns:a16="http://schemas.microsoft.com/office/drawing/2014/main" id="{217F4C6F-8280-B044-A73B-039BA0AAF369}"/>
              </a:ext>
            </a:extLst>
          </p:cNvPr>
          <p:cNvSpPr/>
          <p:nvPr/>
        </p:nvSpPr>
        <p:spPr>
          <a:xfrm>
            <a:off x="3691770" y="3571365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2" name="Straight Arrow Connector 17">
            <a:extLst>
              <a:ext uri="{FF2B5EF4-FFF2-40B4-BE49-F238E27FC236}">
                <a16:creationId xmlns:a16="http://schemas.microsoft.com/office/drawing/2014/main" id="{F1177029-984B-B54A-9F8B-7BC8493DB3D6}"/>
              </a:ext>
            </a:extLst>
          </p:cNvPr>
          <p:cNvCxnSpPr>
            <a:stCxn id="49" idx="6"/>
          </p:cNvCxnSpPr>
          <p:nvPr/>
        </p:nvCxnSpPr>
        <p:spPr>
          <a:xfrm>
            <a:off x="3941976" y="3356759"/>
            <a:ext cx="420877" cy="128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9">
            <a:extLst>
              <a:ext uri="{FF2B5EF4-FFF2-40B4-BE49-F238E27FC236}">
                <a16:creationId xmlns:a16="http://schemas.microsoft.com/office/drawing/2014/main" id="{9EC0662D-09A7-9744-A11E-AAEB9FC26B99}"/>
              </a:ext>
            </a:extLst>
          </p:cNvPr>
          <p:cNvCxnSpPr>
            <a:stCxn id="51" idx="6"/>
          </p:cNvCxnSpPr>
          <p:nvPr/>
        </p:nvCxnSpPr>
        <p:spPr>
          <a:xfrm flipV="1">
            <a:off x="3958470" y="3485571"/>
            <a:ext cx="404383" cy="22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1">
            <a:extLst>
              <a:ext uri="{FF2B5EF4-FFF2-40B4-BE49-F238E27FC236}">
                <a16:creationId xmlns:a16="http://schemas.microsoft.com/office/drawing/2014/main" id="{A45AD9D2-9508-6B43-B5F8-F3DEFF8F068A}"/>
              </a:ext>
            </a:extLst>
          </p:cNvPr>
          <p:cNvCxnSpPr>
            <a:stCxn id="50" idx="6"/>
          </p:cNvCxnSpPr>
          <p:nvPr/>
        </p:nvCxnSpPr>
        <p:spPr>
          <a:xfrm flipV="1">
            <a:off x="3941976" y="3485571"/>
            <a:ext cx="420877" cy="54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160A7FD-CC34-AC46-BB09-D3C8770E7F03}"/>
              </a:ext>
            </a:extLst>
          </p:cNvPr>
          <p:cNvSpPr/>
          <p:nvPr/>
        </p:nvSpPr>
        <p:spPr>
          <a:xfrm>
            <a:off x="4472280" y="5518864"/>
            <a:ext cx="266700" cy="2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1334184D-0F7A-BC40-808B-43492EA8C303}"/>
              </a:ext>
            </a:extLst>
          </p:cNvPr>
          <p:cNvSpPr/>
          <p:nvPr/>
        </p:nvSpPr>
        <p:spPr>
          <a:xfrm>
            <a:off x="5926649" y="5529685"/>
            <a:ext cx="266700" cy="2746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784C285-03D3-D34F-9C20-FCF1FBC71ACB}"/>
              </a:ext>
            </a:extLst>
          </p:cNvPr>
          <p:cNvSpPr/>
          <p:nvPr/>
        </p:nvSpPr>
        <p:spPr>
          <a:xfrm>
            <a:off x="3437222" y="5518864"/>
            <a:ext cx="266700" cy="2746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541535D-6659-9048-92DE-FD97C7D5C748}"/>
              </a:ext>
            </a:extLst>
          </p:cNvPr>
          <p:cNvSpPr/>
          <p:nvPr/>
        </p:nvSpPr>
        <p:spPr>
          <a:xfrm>
            <a:off x="3814354" y="5520412"/>
            <a:ext cx="266700" cy="27464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5EC50A18-2D86-F84A-9FBC-6C6C9FC337BC}"/>
              </a:ext>
            </a:extLst>
          </p:cNvPr>
          <p:cNvSpPr/>
          <p:nvPr/>
        </p:nvSpPr>
        <p:spPr>
          <a:xfrm>
            <a:off x="5184365" y="5518864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BFFBDE7-2FDB-2046-9FAF-624FDC590889}"/>
              </a:ext>
            </a:extLst>
          </p:cNvPr>
          <p:cNvSpPr/>
          <p:nvPr/>
        </p:nvSpPr>
        <p:spPr>
          <a:xfrm>
            <a:off x="4142396" y="5528399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B202E3E-ACDB-D74A-9F0B-4BA862ACC316}"/>
              </a:ext>
            </a:extLst>
          </p:cNvPr>
          <p:cNvSpPr/>
          <p:nvPr/>
        </p:nvSpPr>
        <p:spPr>
          <a:xfrm>
            <a:off x="5550030" y="5520412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AB8CBB92-2026-7747-BC95-8CC15D61E943}"/>
              </a:ext>
            </a:extLst>
          </p:cNvPr>
          <p:cNvSpPr/>
          <p:nvPr/>
        </p:nvSpPr>
        <p:spPr>
          <a:xfrm>
            <a:off x="4820075" y="5520412"/>
            <a:ext cx="266700" cy="2746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39" name="Rak pilkoppling 85">
            <a:extLst>
              <a:ext uri="{FF2B5EF4-FFF2-40B4-BE49-F238E27FC236}">
                <a16:creationId xmlns:a16="http://schemas.microsoft.com/office/drawing/2014/main" id="{576350A0-130F-4C49-8BC3-1860BE2297E7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0">
            <a:extLst>
              <a:ext uri="{FF2B5EF4-FFF2-40B4-BE49-F238E27FC236}">
                <a16:creationId xmlns:a16="http://schemas.microsoft.com/office/drawing/2014/main" id="{F6D65AF6-B304-CC49-AA10-E85C73A53C91}"/>
              </a:ext>
            </a:extLst>
          </p:cNvPr>
          <p:cNvSpPr/>
          <p:nvPr/>
        </p:nvSpPr>
        <p:spPr>
          <a:xfrm>
            <a:off x="2061972" y="3121319"/>
            <a:ext cx="1495644" cy="981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Specific topics</a:t>
            </a:r>
            <a:br>
              <a:rPr lang="en-US" sz="2400" dirty="0"/>
            </a:br>
            <a:r>
              <a:rPr lang="en-US" sz="2400" dirty="0"/>
              <a:t>&amp; budgets</a:t>
            </a:r>
          </a:p>
        </p:txBody>
      </p: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42E008F6-6330-484F-B999-8CBF0A186F39}"/>
              </a:ext>
            </a:extLst>
          </p:cNvPr>
          <p:cNvCxnSpPr>
            <a:cxnSpLocks/>
          </p:cNvCxnSpPr>
          <p:nvPr/>
        </p:nvCxnSpPr>
        <p:spPr>
          <a:xfrm>
            <a:off x="3564882" y="3521429"/>
            <a:ext cx="50053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1">
            <a:extLst>
              <a:ext uri="{FF2B5EF4-FFF2-40B4-BE49-F238E27FC236}">
                <a16:creationId xmlns:a16="http://schemas.microsoft.com/office/drawing/2014/main" id="{590F1318-58D6-4840-8B51-9E6AC4E5C01E}"/>
              </a:ext>
            </a:extLst>
          </p:cNvPr>
          <p:cNvCxnSpPr>
            <a:stCxn id="43" idx="2"/>
          </p:cNvCxnSpPr>
          <p:nvPr/>
        </p:nvCxnSpPr>
        <p:spPr>
          <a:xfrm flipH="1">
            <a:off x="9472521" y="3733442"/>
            <a:ext cx="25588" cy="924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2">
            <a:extLst>
              <a:ext uri="{FF2B5EF4-FFF2-40B4-BE49-F238E27FC236}">
                <a16:creationId xmlns:a16="http://schemas.microsoft.com/office/drawing/2014/main" id="{2A24E41D-D305-A44F-8E11-F851FE5FD2FE}"/>
              </a:ext>
            </a:extLst>
          </p:cNvPr>
          <p:cNvSpPr/>
          <p:nvPr/>
        </p:nvSpPr>
        <p:spPr>
          <a:xfrm>
            <a:off x="8633018" y="3106752"/>
            <a:ext cx="1730183" cy="62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Projects</a:t>
            </a:r>
            <a:endParaRPr lang="en-GB" sz="2000" dirty="0"/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id="{81652FF9-D964-A042-A918-0CC8B886D819}"/>
              </a:ext>
            </a:extLst>
          </p:cNvPr>
          <p:cNvSpPr txBox="1"/>
          <p:nvPr/>
        </p:nvSpPr>
        <p:spPr>
          <a:xfrm>
            <a:off x="9624508" y="4189363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45" name="Straight Arrow Connector 29">
            <a:extLst>
              <a:ext uri="{FF2B5EF4-FFF2-40B4-BE49-F238E27FC236}">
                <a16:creationId xmlns:a16="http://schemas.microsoft.com/office/drawing/2014/main" id="{45B2F589-ECA2-7346-BC3A-E1BEC7AEB0AA}"/>
              </a:ext>
            </a:extLst>
          </p:cNvPr>
          <p:cNvCxnSpPr>
            <a:cxnSpLocks/>
          </p:cNvCxnSpPr>
          <p:nvPr/>
        </p:nvCxnSpPr>
        <p:spPr>
          <a:xfrm flipH="1">
            <a:off x="2809794" y="5024469"/>
            <a:ext cx="1302050" cy="2303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9">
            <a:extLst>
              <a:ext uri="{FF2B5EF4-FFF2-40B4-BE49-F238E27FC236}">
                <a16:creationId xmlns:a16="http://schemas.microsoft.com/office/drawing/2014/main" id="{E8A723A7-D13E-204E-B5DA-B1AA32A158D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809794" y="4103176"/>
            <a:ext cx="0" cy="967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4">
            <a:extLst>
              <a:ext uri="{FF2B5EF4-FFF2-40B4-BE49-F238E27FC236}">
                <a16:creationId xmlns:a16="http://schemas.microsoft.com/office/drawing/2014/main" id="{7E117E0B-D847-784C-9592-B2F810FA6958}"/>
              </a:ext>
            </a:extLst>
          </p:cNvPr>
          <p:cNvSpPr/>
          <p:nvPr/>
        </p:nvSpPr>
        <p:spPr>
          <a:xfrm>
            <a:off x="4488355" y="2975538"/>
            <a:ext cx="2522041" cy="116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Call </a:t>
            </a:r>
            <a:br>
              <a:rPr lang="en-US" sz="3200" dirty="0"/>
            </a:br>
            <a:r>
              <a:rPr lang="en-US" sz="3200" dirty="0"/>
              <a:t>procedure</a:t>
            </a:r>
            <a:endParaRPr lang="en-GB" sz="3200" dirty="0"/>
          </a:p>
        </p:txBody>
      </p:sp>
      <p:sp>
        <p:nvSpPr>
          <p:cNvPr id="48" name="Rechteck 14">
            <a:extLst>
              <a:ext uri="{FF2B5EF4-FFF2-40B4-BE49-F238E27FC236}">
                <a16:creationId xmlns:a16="http://schemas.microsoft.com/office/drawing/2014/main" id="{C79C9A33-3145-B543-9C4F-EC715A7EF15E}"/>
              </a:ext>
            </a:extLst>
          </p:cNvPr>
          <p:cNvSpPr/>
          <p:nvPr/>
        </p:nvSpPr>
        <p:spPr>
          <a:xfrm>
            <a:off x="1009125" y="1143000"/>
            <a:ext cx="6144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dirty="0"/>
              <a:t>Implementing a call will follow a </a:t>
            </a:r>
            <a:r>
              <a:rPr lang="en-US" b="1" dirty="0">
                <a:solidFill>
                  <a:srgbClr val="00449C"/>
                </a:solidFill>
              </a:rPr>
              <a:t>simple Call procedure </a:t>
            </a:r>
            <a:r>
              <a:rPr lang="en-US" dirty="0"/>
              <a:t>building up on experience of partners of former SNOWMAN network (e.g. existing templates, routines as basis).</a:t>
            </a:r>
          </a:p>
        </p:txBody>
      </p:sp>
      <p:sp>
        <p:nvSpPr>
          <p:cNvPr id="49" name="Oval 3">
            <a:extLst>
              <a:ext uri="{FF2B5EF4-FFF2-40B4-BE49-F238E27FC236}">
                <a16:creationId xmlns:a16="http://schemas.microsoft.com/office/drawing/2014/main" id="{6CAB1456-A86D-1340-87B6-837BC95265E2}"/>
              </a:ext>
            </a:extLst>
          </p:cNvPr>
          <p:cNvSpPr/>
          <p:nvPr/>
        </p:nvSpPr>
        <p:spPr>
          <a:xfrm>
            <a:off x="3675276" y="3219436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C5541DF1-C97A-2745-9795-F7A09E140642}"/>
              </a:ext>
            </a:extLst>
          </p:cNvPr>
          <p:cNvSpPr/>
          <p:nvPr/>
        </p:nvSpPr>
        <p:spPr>
          <a:xfrm>
            <a:off x="3675276" y="3891612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1" name="Oval 5">
            <a:extLst>
              <a:ext uri="{FF2B5EF4-FFF2-40B4-BE49-F238E27FC236}">
                <a16:creationId xmlns:a16="http://schemas.microsoft.com/office/drawing/2014/main" id="{2340A965-EBE6-AD49-8BE3-49F20CE5C473}"/>
              </a:ext>
            </a:extLst>
          </p:cNvPr>
          <p:cNvSpPr/>
          <p:nvPr/>
        </p:nvSpPr>
        <p:spPr>
          <a:xfrm>
            <a:off x="3691770" y="3571365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2" name="Straight Arrow Connector 17">
            <a:extLst>
              <a:ext uri="{FF2B5EF4-FFF2-40B4-BE49-F238E27FC236}">
                <a16:creationId xmlns:a16="http://schemas.microsoft.com/office/drawing/2014/main" id="{F0FE6409-A9EE-294D-AA77-FDD76CF8C2B0}"/>
              </a:ext>
            </a:extLst>
          </p:cNvPr>
          <p:cNvCxnSpPr>
            <a:stCxn id="49" idx="6"/>
          </p:cNvCxnSpPr>
          <p:nvPr/>
        </p:nvCxnSpPr>
        <p:spPr>
          <a:xfrm>
            <a:off x="3941976" y="3356759"/>
            <a:ext cx="420877" cy="128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9">
            <a:extLst>
              <a:ext uri="{FF2B5EF4-FFF2-40B4-BE49-F238E27FC236}">
                <a16:creationId xmlns:a16="http://schemas.microsoft.com/office/drawing/2014/main" id="{5BEDE9DC-345B-AE45-B6F2-82978A6D03DF}"/>
              </a:ext>
            </a:extLst>
          </p:cNvPr>
          <p:cNvCxnSpPr>
            <a:stCxn id="51" idx="6"/>
          </p:cNvCxnSpPr>
          <p:nvPr/>
        </p:nvCxnSpPr>
        <p:spPr>
          <a:xfrm flipV="1">
            <a:off x="3958470" y="3485571"/>
            <a:ext cx="404383" cy="22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1">
            <a:extLst>
              <a:ext uri="{FF2B5EF4-FFF2-40B4-BE49-F238E27FC236}">
                <a16:creationId xmlns:a16="http://schemas.microsoft.com/office/drawing/2014/main" id="{61A7609F-747E-2045-9142-70199CCE574A}"/>
              </a:ext>
            </a:extLst>
          </p:cNvPr>
          <p:cNvCxnSpPr>
            <a:stCxn id="50" idx="6"/>
          </p:cNvCxnSpPr>
          <p:nvPr/>
        </p:nvCxnSpPr>
        <p:spPr>
          <a:xfrm flipV="1">
            <a:off x="3941976" y="3485571"/>
            <a:ext cx="420877" cy="54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8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160A7FD-CC34-AC46-BB09-D3C8770E7F03}"/>
              </a:ext>
            </a:extLst>
          </p:cNvPr>
          <p:cNvSpPr/>
          <p:nvPr/>
        </p:nvSpPr>
        <p:spPr>
          <a:xfrm>
            <a:off x="4472280" y="5518864"/>
            <a:ext cx="266700" cy="2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1334184D-0F7A-BC40-808B-43492EA8C303}"/>
              </a:ext>
            </a:extLst>
          </p:cNvPr>
          <p:cNvSpPr/>
          <p:nvPr/>
        </p:nvSpPr>
        <p:spPr>
          <a:xfrm>
            <a:off x="5926649" y="5529685"/>
            <a:ext cx="266700" cy="2746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784C285-03D3-D34F-9C20-FCF1FBC71ACB}"/>
              </a:ext>
            </a:extLst>
          </p:cNvPr>
          <p:cNvSpPr/>
          <p:nvPr/>
        </p:nvSpPr>
        <p:spPr>
          <a:xfrm>
            <a:off x="3437222" y="5518864"/>
            <a:ext cx="266700" cy="2746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541535D-6659-9048-92DE-FD97C7D5C748}"/>
              </a:ext>
            </a:extLst>
          </p:cNvPr>
          <p:cNvSpPr/>
          <p:nvPr/>
        </p:nvSpPr>
        <p:spPr>
          <a:xfrm>
            <a:off x="3814354" y="5520412"/>
            <a:ext cx="266700" cy="27464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5EC50A18-2D86-F84A-9FBC-6C6C9FC337BC}"/>
              </a:ext>
            </a:extLst>
          </p:cNvPr>
          <p:cNvSpPr/>
          <p:nvPr/>
        </p:nvSpPr>
        <p:spPr>
          <a:xfrm>
            <a:off x="5184365" y="5518864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BFFBDE7-2FDB-2046-9FAF-624FDC590889}"/>
              </a:ext>
            </a:extLst>
          </p:cNvPr>
          <p:cNvSpPr/>
          <p:nvPr/>
        </p:nvSpPr>
        <p:spPr>
          <a:xfrm>
            <a:off x="4142396" y="5528399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B202E3E-ACDB-D74A-9F0B-4BA862ACC316}"/>
              </a:ext>
            </a:extLst>
          </p:cNvPr>
          <p:cNvSpPr/>
          <p:nvPr/>
        </p:nvSpPr>
        <p:spPr>
          <a:xfrm>
            <a:off x="5550030" y="5520412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AB8CBB92-2026-7747-BC95-8CC15D61E943}"/>
              </a:ext>
            </a:extLst>
          </p:cNvPr>
          <p:cNvSpPr/>
          <p:nvPr/>
        </p:nvSpPr>
        <p:spPr>
          <a:xfrm>
            <a:off x="4820075" y="5520412"/>
            <a:ext cx="266700" cy="2746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39" name="Rak pilkoppling 85">
            <a:extLst>
              <a:ext uri="{FF2B5EF4-FFF2-40B4-BE49-F238E27FC236}">
                <a16:creationId xmlns:a16="http://schemas.microsoft.com/office/drawing/2014/main" id="{576350A0-130F-4C49-8BC3-1860BE2297E7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0">
            <a:extLst>
              <a:ext uri="{FF2B5EF4-FFF2-40B4-BE49-F238E27FC236}">
                <a16:creationId xmlns:a16="http://schemas.microsoft.com/office/drawing/2014/main" id="{F6D65AF6-B304-CC49-AA10-E85C73A53C91}"/>
              </a:ext>
            </a:extLst>
          </p:cNvPr>
          <p:cNvSpPr/>
          <p:nvPr/>
        </p:nvSpPr>
        <p:spPr>
          <a:xfrm>
            <a:off x="2061972" y="3121319"/>
            <a:ext cx="1495644" cy="981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Specific topics</a:t>
            </a:r>
            <a:br>
              <a:rPr lang="en-US" sz="2400" dirty="0"/>
            </a:br>
            <a:r>
              <a:rPr lang="en-US" sz="2400" dirty="0"/>
              <a:t>&amp; budgets</a:t>
            </a:r>
          </a:p>
        </p:txBody>
      </p: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42E008F6-6330-484F-B999-8CBF0A186F39}"/>
              </a:ext>
            </a:extLst>
          </p:cNvPr>
          <p:cNvCxnSpPr>
            <a:cxnSpLocks/>
          </p:cNvCxnSpPr>
          <p:nvPr/>
        </p:nvCxnSpPr>
        <p:spPr>
          <a:xfrm>
            <a:off x="3564882" y="3521429"/>
            <a:ext cx="50053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1">
            <a:extLst>
              <a:ext uri="{FF2B5EF4-FFF2-40B4-BE49-F238E27FC236}">
                <a16:creationId xmlns:a16="http://schemas.microsoft.com/office/drawing/2014/main" id="{590F1318-58D6-4840-8B51-9E6AC4E5C01E}"/>
              </a:ext>
            </a:extLst>
          </p:cNvPr>
          <p:cNvCxnSpPr>
            <a:stCxn id="43" idx="2"/>
          </p:cNvCxnSpPr>
          <p:nvPr/>
        </p:nvCxnSpPr>
        <p:spPr>
          <a:xfrm flipH="1">
            <a:off x="9472521" y="3733442"/>
            <a:ext cx="25588" cy="924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2">
            <a:extLst>
              <a:ext uri="{FF2B5EF4-FFF2-40B4-BE49-F238E27FC236}">
                <a16:creationId xmlns:a16="http://schemas.microsoft.com/office/drawing/2014/main" id="{2A24E41D-D305-A44F-8E11-F851FE5FD2FE}"/>
              </a:ext>
            </a:extLst>
          </p:cNvPr>
          <p:cNvSpPr/>
          <p:nvPr/>
        </p:nvSpPr>
        <p:spPr>
          <a:xfrm>
            <a:off x="8633018" y="3106752"/>
            <a:ext cx="1730183" cy="62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Projects</a:t>
            </a:r>
            <a:endParaRPr lang="en-GB" sz="2000" dirty="0"/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id="{81652FF9-D964-A042-A918-0CC8B886D819}"/>
              </a:ext>
            </a:extLst>
          </p:cNvPr>
          <p:cNvSpPr txBox="1"/>
          <p:nvPr/>
        </p:nvSpPr>
        <p:spPr>
          <a:xfrm>
            <a:off x="9624508" y="4189363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45" name="Straight Arrow Connector 29">
            <a:extLst>
              <a:ext uri="{FF2B5EF4-FFF2-40B4-BE49-F238E27FC236}">
                <a16:creationId xmlns:a16="http://schemas.microsoft.com/office/drawing/2014/main" id="{45B2F589-ECA2-7346-BC3A-E1BEC7AEB0AA}"/>
              </a:ext>
            </a:extLst>
          </p:cNvPr>
          <p:cNvCxnSpPr>
            <a:cxnSpLocks/>
          </p:cNvCxnSpPr>
          <p:nvPr/>
        </p:nvCxnSpPr>
        <p:spPr>
          <a:xfrm flipH="1">
            <a:off x="2809794" y="5024469"/>
            <a:ext cx="1302050" cy="2303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9">
            <a:extLst>
              <a:ext uri="{FF2B5EF4-FFF2-40B4-BE49-F238E27FC236}">
                <a16:creationId xmlns:a16="http://schemas.microsoft.com/office/drawing/2014/main" id="{E8A723A7-D13E-204E-B5DA-B1AA32A158D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809794" y="4103176"/>
            <a:ext cx="0" cy="967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4">
            <a:extLst>
              <a:ext uri="{FF2B5EF4-FFF2-40B4-BE49-F238E27FC236}">
                <a16:creationId xmlns:a16="http://schemas.microsoft.com/office/drawing/2014/main" id="{7E117E0B-D847-784C-9592-B2F810FA6958}"/>
              </a:ext>
            </a:extLst>
          </p:cNvPr>
          <p:cNvSpPr/>
          <p:nvPr/>
        </p:nvSpPr>
        <p:spPr>
          <a:xfrm>
            <a:off x="4488355" y="2975538"/>
            <a:ext cx="2522041" cy="116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Call </a:t>
            </a:r>
            <a:br>
              <a:rPr lang="en-US" sz="3200" dirty="0"/>
            </a:br>
            <a:r>
              <a:rPr lang="en-US" sz="3200" dirty="0"/>
              <a:t>procedure</a:t>
            </a:r>
            <a:endParaRPr lang="en-GB" sz="3200" dirty="0"/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id="{5568EF9D-EEAF-D947-B63B-0FCBE59ACCF1}"/>
              </a:ext>
            </a:extLst>
          </p:cNvPr>
          <p:cNvSpPr/>
          <p:nvPr/>
        </p:nvSpPr>
        <p:spPr>
          <a:xfrm>
            <a:off x="3675276" y="3219436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9" name="Oval 4">
            <a:extLst>
              <a:ext uri="{FF2B5EF4-FFF2-40B4-BE49-F238E27FC236}">
                <a16:creationId xmlns:a16="http://schemas.microsoft.com/office/drawing/2014/main" id="{338A5950-263B-A843-8B49-964DED7595B3}"/>
              </a:ext>
            </a:extLst>
          </p:cNvPr>
          <p:cNvSpPr/>
          <p:nvPr/>
        </p:nvSpPr>
        <p:spPr>
          <a:xfrm>
            <a:off x="3675276" y="3891612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5A8C4F50-8729-004C-B317-19BA0855A42B}"/>
              </a:ext>
            </a:extLst>
          </p:cNvPr>
          <p:cNvSpPr/>
          <p:nvPr/>
        </p:nvSpPr>
        <p:spPr>
          <a:xfrm>
            <a:off x="3691770" y="3571365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1" name="Straight Arrow Connector 17">
            <a:extLst>
              <a:ext uri="{FF2B5EF4-FFF2-40B4-BE49-F238E27FC236}">
                <a16:creationId xmlns:a16="http://schemas.microsoft.com/office/drawing/2014/main" id="{EB3D1051-A1CF-E442-A8DE-1C5E9D7A4F18}"/>
              </a:ext>
            </a:extLst>
          </p:cNvPr>
          <p:cNvCxnSpPr>
            <a:stCxn id="47" idx="6"/>
          </p:cNvCxnSpPr>
          <p:nvPr/>
        </p:nvCxnSpPr>
        <p:spPr>
          <a:xfrm>
            <a:off x="3941976" y="3356759"/>
            <a:ext cx="420877" cy="128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9">
            <a:extLst>
              <a:ext uri="{FF2B5EF4-FFF2-40B4-BE49-F238E27FC236}">
                <a16:creationId xmlns:a16="http://schemas.microsoft.com/office/drawing/2014/main" id="{D51099B7-6C7C-5D49-9D21-B6B1AD8C0FC3}"/>
              </a:ext>
            </a:extLst>
          </p:cNvPr>
          <p:cNvCxnSpPr>
            <a:stCxn id="50" idx="6"/>
          </p:cNvCxnSpPr>
          <p:nvPr/>
        </p:nvCxnSpPr>
        <p:spPr>
          <a:xfrm flipV="1">
            <a:off x="3958470" y="3485571"/>
            <a:ext cx="404383" cy="22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1">
            <a:extLst>
              <a:ext uri="{FF2B5EF4-FFF2-40B4-BE49-F238E27FC236}">
                <a16:creationId xmlns:a16="http://schemas.microsoft.com/office/drawing/2014/main" id="{C8175FBF-6E9B-3140-859D-333ECFBB320C}"/>
              </a:ext>
            </a:extLst>
          </p:cNvPr>
          <p:cNvCxnSpPr>
            <a:stCxn id="49" idx="6"/>
          </p:cNvCxnSpPr>
          <p:nvPr/>
        </p:nvCxnSpPr>
        <p:spPr>
          <a:xfrm flipV="1">
            <a:off x="3941976" y="3485571"/>
            <a:ext cx="420877" cy="54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40">
            <a:extLst>
              <a:ext uri="{FF2B5EF4-FFF2-40B4-BE49-F238E27FC236}">
                <a16:creationId xmlns:a16="http://schemas.microsoft.com/office/drawing/2014/main" id="{918A45E1-B823-CE44-8C86-409D019261B8}"/>
              </a:ext>
            </a:extLst>
          </p:cNvPr>
          <p:cNvSpPr/>
          <p:nvPr/>
        </p:nvSpPr>
        <p:spPr>
          <a:xfrm>
            <a:off x="1044983" y="1134070"/>
            <a:ext cx="531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b="1" dirty="0">
                <a:solidFill>
                  <a:srgbClr val="00449C"/>
                </a:solidFill>
              </a:rPr>
              <a:t>Specific funds and topics </a:t>
            </a:r>
            <a:r>
              <a:rPr lang="en-US" dirty="0"/>
              <a:t>can be determined by a limited number of members (full members) …</a:t>
            </a:r>
          </a:p>
        </p:txBody>
      </p:sp>
    </p:spTree>
    <p:extLst>
      <p:ext uri="{BB962C8B-B14F-4D97-AF65-F5344CB8AC3E}">
        <p14:creationId xmlns:p14="http://schemas.microsoft.com/office/powerpoint/2010/main" val="20211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160A7FD-CC34-AC46-BB09-D3C8770E7F03}"/>
              </a:ext>
            </a:extLst>
          </p:cNvPr>
          <p:cNvSpPr/>
          <p:nvPr/>
        </p:nvSpPr>
        <p:spPr>
          <a:xfrm>
            <a:off x="4472280" y="5518864"/>
            <a:ext cx="266700" cy="2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1334184D-0F7A-BC40-808B-43492EA8C303}"/>
              </a:ext>
            </a:extLst>
          </p:cNvPr>
          <p:cNvSpPr/>
          <p:nvPr/>
        </p:nvSpPr>
        <p:spPr>
          <a:xfrm>
            <a:off x="5926649" y="5529685"/>
            <a:ext cx="266700" cy="2746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784C285-03D3-D34F-9C20-FCF1FBC71ACB}"/>
              </a:ext>
            </a:extLst>
          </p:cNvPr>
          <p:cNvSpPr/>
          <p:nvPr/>
        </p:nvSpPr>
        <p:spPr>
          <a:xfrm>
            <a:off x="3437222" y="5518864"/>
            <a:ext cx="266700" cy="2746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541535D-6659-9048-92DE-FD97C7D5C748}"/>
              </a:ext>
            </a:extLst>
          </p:cNvPr>
          <p:cNvSpPr/>
          <p:nvPr/>
        </p:nvSpPr>
        <p:spPr>
          <a:xfrm>
            <a:off x="3814354" y="5520412"/>
            <a:ext cx="266700" cy="27464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5EC50A18-2D86-F84A-9FBC-6C6C9FC337BC}"/>
              </a:ext>
            </a:extLst>
          </p:cNvPr>
          <p:cNvSpPr/>
          <p:nvPr/>
        </p:nvSpPr>
        <p:spPr>
          <a:xfrm>
            <a:off x="5184365" y="5518864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BFFBDE7-2FDB-2046-9FAF-624FDC590889}"/>
              </a:ext>
            </a:extLst>
          </p:cNvPr>
          <p:cNvSpPr/>
          <p:nvPr/>
        </p:nvSpPr>
        <p:spPr>
          <a:xfrm>
            <a:off x="4142396" y="5528399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B202E3E-ACDB-D74A-9F0B-4BA862ACC316}"/>
              </a:ext>
            </a:extLst>
          </p:cNvPr>
          <p:cNvSpPr/>
          <p:nvPr/>
        </p:nvSpPr>
        <p:spPr>
          <a:xfrm>
            <a:off x="5550030" y="5520412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AB8CBB92-2026-7747-BC95-8CC15D61E943}"/>
              </a:ext>
            </a:extLst>
          </p:cNvPr>
          <p:cNvSpPr/>
          <p:nvPr/>
        </p:nvSpPr>
        <p:spPr>
          <a:xfrm>
            <a:off x="4820075" y="5520412"/>
            <a:ext cx="266700" cy="2746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39" name="Rak pilkoppling 85">
            <a:extLst>
              <a:ext uri="{FF2B5EF4-FFF2-40B4-BE49-F238E27FC236}">
                <a16:creationId xmlns:a16="http://schemas.microsoft.com/office/drawing/2014/main" id="{576350A0-130F-4C49-8BC3-1860BE2297E7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0">
            <a:extLst>
              <a:ext uri="{FF2B5EF4-FFF2-40B4-BE49-F238E27FC236}">
                <a16:creationId xmlns:a16="http://schemas.microsoft.com/office/drawing/2014/main" id="{F6D65AF6-B304-CC49-AA10-E85C73A53C91}"/>
              </a:ext>
            </a:extLst>
          </p:cNvPr>
          <p:cNvSpPr/>
          <p:nvPr/>
        </p:nvSpPr>
        <p:spPr>
          <a:xfrm>
            <a:off x="2061972" y="3121319"/>
            <a:ext cx="1495644" cy="981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Specific topics</a:t>
            </a:r>
            <a:br>
              <a:rPr lang="en-US" sz="2400" dirty="0"/>
            </a:br>
            <a:r>
              <a:rPr lang="en-US" sz="2400" dirty="0"/>
              <a:t>&amp; budgets</a:t>
            </a:r>
          </a:p>
        </p:txBody>
      </p: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42E008F6-6330-484F-B999-8CBF0A186F39}"/>
              </a:ext>
            </a:extLst>
          </p:cNvPr>
          <p:cNvCxnSpPr>
            <a:cxnSpLocks/>
          </p:cNvCxnSpPr>
          <p:nvPr/>
        </p:nvCxnSpPr>
        <p:spPr>
          <a:xfrm>
            <a:off x="3564882" y="3521429"/>
            <a:ext cx="50053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1">
            <a:extLst>
              <a:ext uri="{FF2B5EF4-FFF2-40B4-BE49-F238E27FC236}">
                <a16:creationId xmlns:a16="http://schemas.microsoft.com/office/drawing/2014/main" id="{590F1318-58D6-4840-8B51-9E6AC4E5C01E}"/>
              </a:ext>
            </a:extLst>
          </p:cNvPr>
          <p:cNvCxnSpPr>
            <a:stCxn id="43" idx="2"/>
          </p:cNvCxnSpPr>
          <p:nvPr/>
        </p:nvCxnSpPr>
        <p:spPr>
          <a:xfrm flipH="1">
            <a:off x="9472521" y="3733442"/>
            <a:ext cx="25588" cy="924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2">
            <a:extLst>
              <a:ext uri="{FF2B5EF4-FFF2-40B4-BE49-F238E27FC236}">
                <a16:creationId xmlns:a16="http://schemas.microsoft.com/office/drawing/2014/main" id="{2A24E41D-D305-A44F-8E11-F851FE5FD2FE}"/>
              </a:ext>
            </a:extLst>
          </p:cNvPr>
          <p:cNvSpPr/>
          <p:nvPr/>
        </p:nvSpPr>
        <p:spPr>
          <a:xfrm>
            <a:off x="8633018" y="3106752"/>
            <a:ext cx="1730183" cy="62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Projects</a:t>
            </a:r>
            <a:endParaRPr lang="en-GB" sz="2000" dirty="0"/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id="{81652FF9-D964-A042-A918-0CC8B886D819}"/>
              </a:ext>
            </a:extLst>
          </p:cNvPr>
          <p:cNvSpPr txBox="1"/>
          <p:nvPr/>
        </p:nvSpPr>
        <p:spPr>
          <a:xfrm>
            <a:off x="9624508" y="4189363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45" name="Straight Arrow Connector 29">
            <a:extLst>
              <a:ext uri="{FF2B5EF4-FFF2-40B4-BE49-F238E27FC236}">
                <a16:creationId xmlns:a16="http://schemas.microsoft.com/office/drawing/2014/main" id="{45B2F589-ECA2-7346-BC3A-E1BEC7AEB0AA}"/>
              </a:ext>
            </a:extLst>
          </p:cNvPr>
          <p:cNvCxnSpPr>
            <a:cxnSpLocks/>
          </p:cNvCxnSpPr>
          <p:nvPr/>
        </p:nvCxnSpPr>
        <p:spPr>
          <a:xfrm flipH="1">
            <a:off x="2809794" y="5024469"/>
            <a:ext cx="1302050" cy="2303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9">
            <a:extLst>
              <a:ext uri="{FF2B5EF4-FFF2-40B4-BE49-F238E27FC236}">
                <a16:creationId xmlns:a16="http://schemas.microsoft.com/office/drawing/2014/main" id="{E8A723A7-D13E-204E-B5DA-B1AA32A158D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809794" y="4103176"/>
            <a:ext cx="0" cy="967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4">
            <a:extLst>
              <a:ext uri="{FF2B5EF4-FFF2-40B4-BE49-F238E27FC236}">
                <a16:creationId xmlns:a16="http://schemas.microsoft.com/office/drawing/2014/main" id="{7E117E0B-D847-784C-9592-B2F810FA6958}"/>
              </a:ext>
            </a:extLst>
          </p:cNvPr>
          <p:cNvSpPr/>
          <p:nvPr/>
        </p:nvSpPr>
        <p:spPr>
          <a:xfrm>
            <a:off x="4488355" y="2975538"/>
            <a:ext cx="2522041" cy="116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Call </a:t>
            </a:r>
            <a:br>
              <a:rPr lang="en-US" sz="3200" dirty="0"/>
            </a:br>
            <a:r>
              <a:rPr lang="en-US" sz="3200" dirty="0"/>
              <a:t>procedure</a:t>
            </a:r>
            <a:endParaRPr lang="en-GB" sz="3200" dirty="0"/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id="{5568EF9D-EEAF-D947-B63B-0FCBE59ACCF1}"/>
              </a:ext>
            </a:extLst>
          </p:cNvPr>
          <p:cNvSpPr/>
          <p:nvPr/>
        </p:nvSpPr>
        <p:spPr>
          <a:xfrm>
            <a:off x="3675276" y="3219436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9" name="Oval 4">
            <a:extLst>
              <a:ext uri="{FF2B5EF4-FFF2-40B4-BE49-F238E27FC236}">
                <a16:creationId xmlns:a16="http://schemas.microsoft.com/office/drawing/2014/main" id="{338A5950-263B-A843-8B49-964DED7595B3}"/>
              </a:ext>
            </a:extLst>
          </p:cNvPr>
          <p:cNvSpPr/>
          <p:nvPr/>
        </p:nvSpPr>
        <p:spPr>
          <a:xfrm>
            <a:off x="3675276" y="3891612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5A8C4F50-8729-004C-B317-19BA0855A42B}"/>
              </a:ext>
            </a:extLst>
          </p:cNvPr>
          <p:cNvSpPr/>
          <p:nvPr/>
        </p:nvSpPr>
        <p:spPr>
          <a:xfrm>
            <a:off x="3691770" y="3571365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1" name="Straight Arrow Connector 17">
            <a:extLst>
              <a:ext uri="{FF2B5EF4-FFF2-40B4-BE49-F238E27FC236}">
                <a16:creationId xmlns:a16="http://schemas.microsoft.com/office/drawing/2014/main" id="{EB3D1051-A1CF-E442-A8DE-1C5E9D7A4F18}"/>
              </a:ext>
            </a:extLst>
          </p:cNvPr>
          <p:cNvCxnSpPr>
            <a:stCxn id="47" idx="6"/>
          </p:cNvCxnSpPr>
          <p:nvPr/>
        </p:nvCxnSpPr>
        <p:spPr>
          <a:xfrm>
            <a:off x="3941976" y="3356759"/>
            <a:ext cx="420877" cy="128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9">
            <a:extLst>
              <a:ext uri="{FF2B5EF4-FFF2-40B4-BE49-F238E27FC236}">
                <a16:creationId xmlns:a16="http://schemas.microsoft.com/office/drawing/2014/main" id="{D51099B7-6C7C-5D49-9D21-B6B1AD8C0FC3}"/>
              </a:ext>
            </a:extLst>
          </p:cNvPr>
          <p:cNvCxnSpPr>
            <a:stCxn id="50" idx="6"/>
          </p:cNvCxnSpPr>
          <p:nvPr/>
        </p:nvCxnSpPr>
        <p:spPr>
          <a:xfrm flipV="1">
            <a:off x="3958470" y="3485571"/>
            <a:ext cx="404383" cy="22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1">
            <a:extLst>
              <a:ext uri="{FF2B5EF4-FFF2-40B4-BE49-F238E27FC236}">
                <a16:creationId xmlns:a16="http://schemas.microsoft.com/office/drawing/2014/main" id="{C8175FBF-6E9B-3140-859D-333ECFBB320C}"/>
              </a:ext>
            </a:extLst>
          </p:cNvPr>
          <p:cNvCxnSpPr>
            <a:stCxn id="49" idx="6"/>
          </p:cNvCxnSpPr>
          <p:nvPr/>
        </p:nvCxnSpPr>
        <p:spPr>
          <a:xfrm flipV="1">
            <a:off x="3941976" y="3485571"/>
            <a:ext cx="420877" cy="54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6">
            <a:extLst>
              <a:ext uri="{FF2B5EF4-FFF2-40B4-BE49-F238E27FC236}">
                <a16:creationId xmlns:a16="http://schemas.microsoft.com/office/drawing/2014/main" id="{1898A718-719B-924D-8343-2246C824387D}"/>
              </a:ext>
            </a:extLst>
          </p:cNvPr>
          <p:cNvSpPr/>
          <p:nvPr/>
        </p:nvSpPr>
        <p:spPr>
          <a:xfrm>
            <a:off x="3675276" y="2918894"/>
            <a:ext cx="266700" cy="274645"/>
          </a:xfrm>
          <a:prstGeom prst="ellipse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5" name="Straight Arrow Connector 14">
            <a:extLst>
              <a:ext uri="{FF2B5EF4-FFF2-40B4-BE49-F238E27FC236}">
                <a16:creationId xmlns:a16="http://schemas.microsoft.com/office/drawing/2014/main" id="{D51DC521-C568-E044-98DB-BAB18165F10B}"/>
              </a:ext>
            </a:extLst>
          </p:cNvPr>
          <p:cNvCxnSpPr>
            <a:stCxn id="48" idx="6"/>
          </p:cNvCxnSpPr>
          <p:nvPr/>
        </p:nvCxnSpPr>
        <p:spPr>
          <a:xfrm>
            <a:off x="3941976" y="3056217"/>
            <a:ext cx="420877" cy="461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40">
            <a:extLst>
              <a:ext uri="{FF2B5EF4-FFF2-40B4-BE49-F238E27FC236}">
                <a16:creationId xmlns:a16="http://schemas.microsoft.com/office/drawing/2014/main" id="{F94E60B9-AB65-1047-A64D-E49E5CEBD065}"/>
              </a:ext>
            </a:extLst>
          </p:cNvPr>
          <p:cNvSpPr/>
          <p:nvPr/>
        </p:nvSpPr>
        <p:spPr>
          <a:xfrm>
            <a:off x="1044988" y="1134070"/>
            <a:ext cx="5553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b="1" dirty="0">
                <a:solidFill>
                  <a:srgbClr val="00449C"/>
                </a:solidFill>
              </a:rPr>
              <a:t>Specific funds and topics </a:t>
            </a:r>
            <a:r>
              <a:rPr lang="en-US" dirty="0"/>
              <a:t>can be determined by a limited number of members (full members) … and affiliate members can join!</a:t>
            </a:r>
          </a:p>
        </p:txBody>
      </p:sp>
      <p:sp>
        <p:nvSpPr>
          <p:cNvPr id="57" name="Rechteck 42">
            <a:extLst>
              <a:ext uri="{FF2B5EF4-FFF2-40B4-BE49-F238E27FC236}">
                <a16:creationId xmlns:a16="http://schemas.microsoft.com/office/drawing/2014/main" id="{9FB82F73-0CEB-4C48-9350-3CC0427EF7EF}"/>
              </a:ext>
            </a:extLst>
          </p:cNvPr>
          <p:cNvSpPr/>
          <p:nvPr/>
        </p:nvSpPr>
        <p:spPr>
          <a:xfrm>
            <a:off x="2030505" y="2041341"/>
            <a:ext cx="8583707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lvl="1" indent="-342900">
              <a:buFont typeface="+mj-lt"/>
              <a:buAutoNum type="arabicPeriod" startAt="2"/>
            </a:pPr>
            <a:r>
              <a:rPr lang="en-US" b="1" dirty="0">
                <a:solidFill>
                  <a:srgbClr val="00449C"/>
                </a:solidFill>
              </a:rPr>
              <a:t>“Affiliate membership” 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time-limited and only open for research funds granting </a:t>
            </a:r>
            <a:r>
              <a:rPr lang="en-US" sz="1600" dirty="0" err="1"/>
              <a:t>organisations</a:t>
            </a:r>
            <a:r>
              <a:rPr lang="en-US" sz="1600" dirty="0"/>
              <a:t> or administrations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in order to participate in a dedicated call and its associated costs.</a:t>
            </a:r>
          </a:p>
        </p:txBody>
      </p:sp>
    </p:spTree>
    <p:extLst>
      <p:ext uri="{BB962C8B-B14F-4D97-AF65-F5344CB8AC3E}">
        <p14:creationId xmlns:p14="http://schemas.microsoft.com/office/powerpoint/2010/main" val="1069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160A7FD-CC34-AC46-BB09-D3C8770E7F03}"/>
              </a:ext>
            </a:extLst>
          </p:cNvPr>
          <p:cNvSpPr/>
          <p:nvPr/>
        </p:nvSpPr>
        <p:spPr>
          <a:xfrm>
            <a:off x="4472280" y="5518864"/>
            <a:ext cx="266700" cy="2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1334184D-0F7A-BC40-808B-43492EA8C303}"/>
              </a:ext>
            </a:extLst>
          </p:cNvPr>
          <p:cNvSpPr/>
          <p:nvPr/>
        </p:nvSpPr>
        <p:spPr>
          <a:xfrm>
            <a:off x="5926649" y="5529685"/>
            <a:ext cx="266700" cy="2746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784C285-03D3-D34F-9C20-FCF1FBC71ACB}"/>
              </a:ext>
            </a:extLst>
          </p:cNvPr>
          <p:cNvSpPr/>
          <p:nvPr/>
        </p:nvSpPr>
        <p:spPr>
          <a:xfrm>
            <a:off x="3437222" y="5518864"/>
            <a:ext cx="266700" cy="2746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541535D-6659-9048-92DE-FD97C7D5C748}"/>
              </a:ext>
            </a:extLst>
          </p:cNvPr>
          <p:cNvSpPr/>
          <p:nvPr/>
        </p:nvSpPr>
        <p:spPr>
          <a:xfrm>
            <a:off x="3814354" y="5520412"/>
            <a:ext cx="266700" cy="27464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5EC50A18-2D86-F84A-9FBC-6C6C9FC337BC}"/>
              </a:ext>
            </a:extLst>
          </p:cNvPr>
          <p:cNvSpPr/>
          <p:nvPr/>
        </p:nvSpPr>
        <p:spPr>
          <a:xfrm>
            <a:off x="5184365" y="5518864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BFFBDE7-2FDB-2046-9FAF-624FDC590889}"/>
              </a:ext>
            </a:extLst>
          </p:cNvPr>
          <p:cNvSpPr/>
          <p:nvPr/>
        </p:nvSpPr>
        <p:spPr>
          <a:xfrm>
            <a:off x="4142396" y="5528399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B202E3E-ACDB-D74A-9F0B-4BA862ACC316}"/>
              </a:ext>
            </a:extLst>
          </p:cNvPr>
          <p:cNvSpPr/>
          <p:nvPr/>
        </p:nvSpPr>
        <p:spPr>
          <a:xfrm>
            <a:off x="5550030" y="5520412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AB8CBB92-2026-7747-BC95-8CC15D61E943}"/>
              </a:ext>
            </a:extLst>
          </p:cNvPr>
          <p:cNvSpPr/>
          <p:nvPr/>
        </p:nvSpPr>
        <p:spPr>
          <a:xfrm>
            <a:off x="4820075" y="5520412"/>
            <a:ext cx="266700" cy="2746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39" name="Rak pilkoppling 85">
            <a:extLst>
              <a:ext uri="{FF2B5EF4-FFF2-40B4-BE49-F238E27FC236}">
                <a16:creationId xmlns:a16="http://schemas.microsoft.com/office/drawing/2014/main" id="{576350A0-130F-4C49-8BC3-1860BE2297E7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0">
            <a:extLst>
              <a:ext uri="{FF2B5EF4-FFF2-40B4-BE49-F238E27FC236}">
                <a16:creationId xmlns:a16="http://schemas.microsoft.com/office/drawing/2014/main" id="{F6D65AF6-B304-CC49-AA10-E85C73A53C91}"/>
              </a:ext>
            </a:extLst>
          </p:cNvPr>
          <p:cNvSpPr/>
          <p:nvPr/>
        </p:nvSpPr>
        <p:spPr>
          <a:xfrm>
            <a:off x="2061972" y="3121319"/>
            <a:ext cx="1495644" cy="981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Specific topics</a:t>
            </a:r>
            <a:br>
              <a:rPr lang="en-US" sz="2400" dirty="0"/>
            </a:br>
            <a:r>
              <a:rPr lang="en-US" sz="2400" dirty="0"/>
              <a:t>&amp; budgets</a:t>
            </a:r>
          </a:p>
        </p:txBody>
      </p: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42E008F6-6330-484F-B999-8CBF0A186F39}"/>
              </a:ext>
            </a:extLst>
          </p:cNvPr>
          <p:cNvCxnSpPr>
            <a:cxnSpLocks/>
          </p:cNvCxnSpPr>
          <p:nvPr/>
        </p:nvCxnSpPr>
        <p:spPr>
          <a:xfrm>
            <a:off x="3564882" y="3521429"/>
            <a:ext cx="50053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1">
            <a:extLst>
              <a:ext uri="{FF2B5EF4-FFF2-40B4-BE49-F238E27FC236}">
                <a16:creationId xmlns:a16="http://schemas.microsoft.com/office/drawing/2014/main" id="{590F1318-58D6-4840-8B51-9E6AC4E5C01E}"/>
              </a:ext>
            </a:extLst>
          </p:cNvPr>
          <p:cNvCxnSpPr>
            <a:stCxn id="43" idx="2"/>
          </p:cNvCxnSpPr>
          <p:nvPr/>
        </p:nvCxnSpPr>
        <p:spPr>
          <a:xfrm flipH="1">
            <a:off x="9472521" y="3733442"/>
            <a:ext cx="25588" cy="924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2">
            <a:extLst>
              <a:ext uri="{FF2B5EF4-FFF2-40B4-BE49-F238E27FC236}">
                <a16:creationId xmlns:a16="http://schemas.microsoft.com/office/drawing/2014/main" id="{2A24E41D-D305-A44F-8E11-F851FE5FD2FE}"/>
              </a:ext>
            </a:extLst>
          </p:cNvPr>
          <p:cNvSpPr/>
          <p:nvPr/>
        </p:nvSpPr>
        <p:spPr>
          <a:xfrm>
            <a:off x="8633018" y="3106752"/>
            <a:ext cx="1730183" cy="62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Projects</a:t>
            </a:r>
            <a:endParaRPr lang="en-GB" sz="2000" dirty="0"/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id="{81652FF9-D964-A042-A918-0CC8B886D819}"/>
              </a:ext>
            </a:extLst>
          </p:cNvPr>
          <p:cNvSpPr txBox="1"/>
          <p:nvPr/>
        </p:nvSpPr>
        <p:spPr>
          <a:xfrm>
            <a:off x="9624508" y="4189363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45" name="Straight Arrow Connector 29">
            <a:extLst>
              <a:ext uri="{FF2B5EF4-FFF2-40B4-BE49-F238E27FC236}">
                <a16:creationId xmlns:a16="http://schemas.microsoft.com/office/drawing/2014/main" id="{45B2F589-ECA2-7346-BC3A-E1BEC7AEB0AA}"/>
              </a:ext>
            </a:extLst>
          </p:cNvPr>
          <p:cNvCxnSpPr>
            <a:cxnSpLocks/>
          </p:cNvCxnSpPr>
          <p:nvPr/>
        </p:nvCxnSpPr>
        <p:spPr>
          <a:xfrm flipH="1">
            <a:off x="2809794" y="5024469"/>
            <a:ext cx="1302050" cy="2303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9">
            <a:extLst>
              <a:ext uri="{FF2B5EF4-FFF2-40B4-BE49-F238E27FC236}">
                <a16:creationId xmlns:a16="http://schemas.microsoft.com/office/drawing/2014/main" id="{E8A723A7-D13E-204E-B5DA-B1AA32A158D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809794" y="4103176"/>
            <a:ext cx="0" cy="967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4">
            <a:extLst>
              <a:ext uri="{FF2B5EF4-FFF2-40B4-BE49-F238E27FC236}">
                <a16:creationId xmlns:a16="http://schemas.microsoft.com/office/drawing/2014/main" id="{7E117E0B-D847-784C-9592-B2F810FA6958}"/>
              </a:ext>
            </a:extLst>
          </p:cNvPr>
          <p:cNvSpPr/>
          <p:nvPr/>
        </p:nvSpPr>
        <p:spPr>
          <a:xfrm>
            <a:off x="4488355" y="2975538"/>
            <a:ext cx="2522041" cy="116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Call </a:t>
            </a:r>
            <a:br>
              <a:rPr lang="en-US" sz="3200" dirty="0"/>
            </a:br>
            <a:r>
              <a:rPr lang="en-US" sz="3200" dirty="0"/>
              <a:t>procedure</a:t>
            </a:r>
            <a:endParaRPr lang="en-GB" sz="3200" dirty="0"/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id="{5568EF9D-EEAF-D947-B63B-0FCBE59ACCF1}"/>
              </a:ext>
            </a:extLst>
          </p:cNvPr>
          <p:cNvSpPr/>
          <p:nvPr/>
        </p:nvSpPr>
        <p:spPr>
          <a:xfrm>
            <a:off x="3675276" y="3219436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9" name="Oval 4">
            <a:extLst>
              <a:ext uri="{FF2B5EF4-FFF2-40B4-BE49-F238E27FC236}">
                <a16:creationId xmlns:a16="http://schemas.microsoft.com/office/drawing/2014/main" id="{338A5950-263B-A843-8B49-964DED7595B3}"/>
              </a:ext>
            </a:extLst>
          </p:cNvPr>
          <p:cNvSpPr/>
          <p:nvPr/>
        </p:nvSpPr>
        <p:spPr>
          <a:xfrm>
            <a:off x="3675276" y="3891612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5A8C4F50-8729-004C-B317-19BA0855A42B}"/>
              </a:ext>
            </a:extLst>
          </p:cNvPr>
          <p:cNvSpPr/>
          <p:nvPr/>
        </p:nvSpPr>
        <p:spPr>
          <a:xfrm>
            <a:off x="3691770" y="3571365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1" name="Straight Arrow Connector 17">
            <a:extLst>
              <a:ext uri="{FF2B5EF4-FFF2-40B4-BE49-F238E27FC236}">
                <a16:creationId xmlns:a16="http://schemas.microsoft.com/office/drawing/2014/main" id="{EB3D1051-A1CF-E442-A8DE-1C5E9D7A4F18}"/>
              </a:ext>
            </a:extLst>
          </p:cNvPr>
          <p:cNvCxnSpPr>
            <a:stCxn id="47" idx="6"/>
          </p:cNvCxnSpPr>
          <p:nvPr/>
        </p:nvCxnSpPr>
        <p:spPr>
          <a:xfrm>
            <a:off x="3941976" y="3356759"/>
            <a:ext cx="420877" cy="128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9">
            <a:extLst>
              <a:ext uri="{FF2B5EF4-FFF2-40B4-BE49-F238E27FC236}">
                <a16:creationId xmlns:a16="http://schemas.microsoft.com/office/drawing/2014/main" id="{D51099B7-6C7C-5D49-9D21-B6B1AD8C0FC3}"/>
              </a:ext>
            </a:extLst>
          </p:cNvPr>
          <p:cNvCxnSpPr>
            <a:stCxn id="50" idx="6"/>
          </p:cNvCxnSpPr>
          <p:nvPr/>
        </p:nvCxnSpPr>
        <p:spPr>
          <a:xfrm flipV="1">
            <a:off x="3958470" y="3485571"/>
            <a:ext cx="404383" cy="22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1">
            <a:extLst>
              <a:ext uri="{FF2B5EF4-FFF2-40B4-BE49-F238E27FC236}">
                <a16:creationId xmlns:a16="http://schemas.microsoft.com/office/drawing/2014/main" id="{C8175FBF-6E9B-3140-859D-333ECFBB320C}"/>
              </a:ext>
            </a:extLst>
          </p:cNvPr>
          <p:cNvCxnSpPr>
            <a:stCxn id="49" idx="6"/>
          </p:cNvCxnSpPr>
          <p:nvPr/>
        </p:nvCxnSpPr>
        <p:spPr>
          <a:xfrm flipV="1">
            <a:off x="3941976" y="3485571"/>
            <a:ext cx="420877" cy="54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6">
            <a:extLst>
              <a:ext uri="{FF2B5EF4-FFF2-40B4-BE49-F238E27FC236}">
                <a16:creationId xmlns:a16="http://schemas.microsoft.com/office/drawing/2014/main" id="{1898A718-719B-924D-8343-2246C824387D}"/>
              </a:ext>
            </a:extLst>
          </p:cNvPr>
          <p:cNvSpPr/>
          <p:nvPr/>
        </p:nvSpPr>
        <p:spPr>
          <a:xfrm>
            <a:off x="3675276" y="2918894"/>
            <a:ext cx="266700" cy="274645"/>
          </a:xfrm>
          <a:prstGeom prst="ellipse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5" name="Straight Arrow Connector 14">
            <a:extLst>
              <a:ext uri="{FF2B5EF4-FFF2-40B4-BE49-F238E27FC236}">
                <a16:creationId xmlns:a16="http://schemas.microsoft.com/office/drawing/2014/main" id="{D51DC521-C568-E044-98DB-BAB18165F10B}"/>
              </a:ext>
            </a:extLst>
          </p:cNvPr>
          <p:cNvCxnSpPr>
            <a:stCxn id="48" idx="6"/>
          </p:cNvCxnSpPr>
          <p:nvPr/>
        </p:nvCxnSpPr>
        <p:spPr>
          <a:xfrm>
            <a:off x="3941976" y="3056217"/>
            <a:ext cx="420877" cy="461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6">
            <a:extLst>
              <a:ext uri="{FF2B5EF4-FFF2-40B4-BE49-F238E27FC236}">
                <a16:creationId xmlns:a16="http://schemas.microsoft.com/office/drawing/2014/main" id="{4A176AD2-66BF-C94A-9DC6-E7115DFAA02B}"/>
              </a:ext>
            </a:extLst>
          </p:cNvPr>
          <p:cNvSpPr/>
          <p:nvPr/>
        </p:nvSpPr>
        <p:spPr>
          <a:xfrm>
            <a:off x="1009122" y="1143000"/>
            <a:ext cx="5919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b="1" dirty="0">
                <a:solidFill>
                  <a:srgbClr val="00449C"/>
                </a:solidFill>
              </a:rPr>
              <a:t>Each funder – in accordance with domestic regulation – executes  contracting and steering </a:t>
            </a:r>
            <a:r>
              <a:rPr lang="en-US" dirty="0"/>
              <a:t>of research teams in the projects. Projects shall include different countries.</a:t>
            </a:r>
          </a:p>
        </p:txBody>
      </p:sp>
      <p:sp>
        <p:nvSpPr>
          <p:cNvPr id="58" name="Oval 86">
            <a:extLst>
              <a:ext uri="{FF2B5EF4-FFF2-40B4-BE49-F238E27FC236}">
                <a16:creationId xmlns:a16="http://schemas.microsoft.com/office/drawing/2014/main" id="{61AD9359-C97F-784D-B32D-667046E9A7A8}"/>
              </a:ext>
            </a:extLst>
          </p:cNvPr>
          <p:cNvSpPr/>
          <p:nvPr/>
        </p:nvSpPr>
        <p:spPr>
          <a:xfrm>
            <a:off x="8298726" y="2059919"/>
            <a:ext cx="2297556" cy="580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Contracting / steering</a:t>
            </a:r>
            <a:endParaRPr lang="en-GB" dirty="0"/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66DE7688-8ACD-E841-9DA6-D8A07DC4236B}"/>
              </a:ext>
            </a:extLst>
          </p:cNvPr>
          <p:cNvSpPr/>
          <p:nvPr/>
        </p:nvSpPr>
        <p:spPr>
          <a:xfrm>
            <a:off x="8992810" y="2592599"/>
            <a:ext cx="266700" cy="274645"/>
          </a:xfrm>
          <a:prstGeom prst="ellipse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60" name="Straight Arrow Connector 116">
            <a:extLst>
              <a:ext uri="{FF2B5EF4-FFF2-40B4-BE49-F238E27FC236}">
                <a16:creationId xmlns:a16="http://schemas.microsoft.com/office/drawing/2014/main" id="{A6E4F504-5BD3-0B44-8908-33B4B296ED4D}"/>
              </a:ext>
            </a:extLst>
          </p:cNvPr>
          <p:cNvCxnSpPr>
            <a:stCxn id="63" idx="4"/>
            <a:endCxn id="66" idx="0"/>
          </p:cNvCxnSpPr>
          <p:nvPr/>
        </p:nvCxnSpPr>
        <p:spPr>
          <a:xfrm flipH="1">
            <a:off x="8977535" y="2868298"/>
            <a:ext cx="934824" cy="411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19">
            <a:extLst>
              <a:ext uri="{FF2B5EF4-FFF2-40B4-BE49-F238E27FC236}">
                <a16:creationId xmlns:a16="http://schemas.microsoft.com/office/drawing/2014/main" id="{8527F9ED-7F77-2546-A0FC-96F779FAC4A2}"/>
              </a:ext>
            </a:extLst>
          </p:cNvPr>
          <p:cNvSpPr/>
          <p:nvPr/>
        </p:nvSpPr>
        <p:spPr>
          <a:xfrm>
            <a:off x="9282582" y="2585701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2" name="Oval 120">
            <a:extLst>
              <a:ext uri="{FF2B5EF4-FFF2-40B4-BE49-F238E27FC236}">
                <a16:creationId xmlns:a16="http://schemas.microsoft.com/office/drawing/2014/main" id="{5B671AF6-FA26-7F46-A99C-9F2C006430FB}"/>
              </a:ext>
            </a:extLst>
          </p:cNvPr>
          <p:cNvSpPr/>
          <p:nvPr/>
        </p:nvSpPr>
        <p:spPr>
          <a:xfrm>
            <a:off x="9525077" y="2592600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3" name="Oval 123">
            <a:extLst>
              <a:ext uri="{FF2B5EF4-FFF2-40B4-BE49-F238E27FC236}">
                <a16:creationId xmlns:a16="http://schemas.microsoft.com/office/drawing/2014/main" id="{19A6D0CE-78B3-3645-86E7-AC5F95A32999}"/>
              </a:ext>
            </a:extLst>
          </p:cNvPr>
          <p:cNvSpPr/>
          <p:nvPr/>
        </p:nvSpPr>
        <p:spPr>
          <a:xfrm>
            <a:off x="9779009" y="2593653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4" name="Gleichschenkliges Dreieck 280">
            <a:extLst>
              <a:ext uri="{FF2B5EF4-FFF2-40B4-BE49-F238E27FC236}">
                <a16:creationId xmlns:a16="http://schemas.microsoft.com/office/drawing/2014/main" id="{BEE10041-C271-2045-8DEC-111AAA532AA8}"/>
              </a:ext>
            </a:extLst>
          </p:cNvPr>
          <p:cNvSpPr/>
          <p:nvPr/>
        </p:nvSpPr>
        <p:spPr>
          <a:xfrm>
            <a:off x="8708955" y="3439094"/>
            <a:ext cx="296897" cy="286398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65" name="Gleichschenkliges Dreieck 281">
            <a:extLst>
              <a:ext uri="{FF2B5EF4-FFF2-40B4-BE49-F238E27FC236}">
                <a16:creationId xmlns:a16="http://schemas.microsoft.com/office/drawing/2014/main" id="{38F2E731-5C2D-2A46-B6BD-B104C9736625}"/>
              </a:ext>
            </a:extLst>
          </p:cNvPr>
          <p:cNvSpPr/>
          <p:nvPr/>
        </p:nvSpPr>
        <p:spPr>
          <a:xfrm>
            <a:off x="8772987" y="3069427"/>
            <a:ext cx="296897" cy="2863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66" name="Gleichschenkliges Dreieck 282">
            <a:extLst>
              <a:ext uri="{FF2B5EF4-FFF2-40B4-BE49-F238E27FC236}">
                <a16:creationId xmlns:a16="http://schemas.microsoft.com/office/drawing/2014/main" id="{891783AE-1EE7-D243-ADC4-FBC83AE0B7DB}"/>
              </a:ext>
            </a:extLst>
          </p:cNvPr>
          <p:cNvSpPr/>
          <p:nvPr/>
        </p:nvSpPr>
        <p:spPr>
          <a:xfrm>
            <a:off x="8829086" y="3279707"/>
            <a:ext cx="296897" cy="28639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cxnSp>
        <p:nvCxnSpPr>
          <p:cNvPr id="67" name="Straight Arrow Connector 116">
            <a:extLst>
              <a:ext uri="{FF2B5EF4-FFF2-40B4-BE49-F238E27FC236}">
                <a16:creationId xmlns:a16="http://schemas.microsoft.com/office/drawing/2014/main" id="{11FABF6E-142D-6B48-86FA-80301158B48A}"/>
              </a:ext>
            </a:extLst>
          </p:cNvPr>
          <p:cNvCxnSpPr>
            <a:stCxn id="62" idx="4"/>
            <a:endCxn id="64" idx="0"/>
          </p:cNvCxnSpPr>
          <p:nvPr/>
        </p:nvCxnSpPr>
        <p:spPr>
          <a:xfrm flipH="1">
            <a:off x="8857404" y="2867245"/>
            <a:ext cx="801023" cy="571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16">
            <a:extLst>
              <a:ext uri="{FF2B5EF4-FFF2-40B4-BE49-F238E27FC236}">
                <a16:creationId xmlns:a16="http://schemas.microsoft.com/office/drawing/2014/main" id="{43C5301A-D0D5-3E49-8C91-79BF2993E32E}"/>
              </a:ext>
            </a:extLst>
          </p:cNvPr>
          <p:cNvCxnSpPr>
            <a:stCxn id="61" idx="4"/>
            <a:endCxn id="79" idx="1"/>
          </p:cNvCxnSpPr>
          <p:nvPr/>
        </p:nvCxnSpPr>
        <p:spPr>
          <a:xfrm>
            <a:off x="9415932" y="2860346"/>
            <a:ext cx="447628" cy="52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16">
            <a:extLst>
              <a:ext uri="{FF2B5EF4-FFF2-40B4-BE49-F238E27FC236}">
                <a16:creationId xmlns:a16="http://schemas.microsoft.com/office/drawing/2014/main" id="{39B61FEC-0DD5-A247-9BFE-1B83355C7F77}"/>
              </a:ext>
            </a:extLst>
          </p:cNvPr>
          <p:cNvCxnSpPr>
            <a:endCxn id="65" idx="0"/>
          </p:cNvCxnSpPr>
          <p:nvPr/>
        </p:nvCxnSpPr>
        <p:spPr>
          <a:xfrm flipH="1">
            <a:off x="8921435" y="2860347"/>
            <a:ext cx="142750" cy="209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Gleichschenkliges Dreieck 63">
            <a:extLst>
              <a:ext uri="{FF2B5EF4-FFF2-40B4-BE49-F238E27FC236}">
                <a16:creationId xmlns:a16="http://schemas.microsoft.com/office/drawing/2014/main" id="{E8A8D8F3-23D5-DD4C-BD35-209D8149ADB1}"/>
              </a:ext>
            </a:extLst>
          </p:cNvPr>
          <p:cNvSpPr/>
          <p:nvPr/>
        </p:nvSpPr>
        <p:spPr>
          <a:xfrm>
            <a:off x="9823889" y="3446095"/>
            <a:ext cx="296897" cy="286398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7" name="Gleichschenkliges Dreieck 64">
            <a:extLst>
              <a:ext uri="{FF2B5EF4-FFF2-40B4-BE49-F238E27FC236}">
                <a16:creationId xmlns:a16="http://schemas.microsoft.com/office/drawing/2014/main" id="{1DCE455D-786A-1341-AB1F-348850E38AD4}"/>
              </a:ext>
            </a:extLst>
          </p:cNvPr>
          <p:cNvSpPr/>
          <p:nvPr/>
        </p:nvSpPr>
        <p:spPr>
          <a:xfrm>
            <a:off x="9816205" y="3076428"/>
            <a:ext cx="296897" cy="2863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8" name="Gleichschenkliges Dreieck 65">
            <a:extLst>
              <a:ext uri="{FF2B5EF4-FFF2-40B4-BE49-F238E27FC236}">
                <a16:creationId xmlns:a16="http://schemas.microsoft.com/office/drawing/2014/main" id="{EEA06F96-2DBF-F14C-9A92-801D7A0BA95A}"/>
              </a:ext>
            </a:extLst>
          </p:cNvPr>
          <p:cNvSpPr/>
          <p:nvPr/>
        </p:nvSpPr>
        <p:spPr>
          <a:xfrm>
            <a:off x="10105381" y="3286708"/>
            <a:ext cx="296897" cy="28639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9" name="Gleichschenkliges Dreieck 66">
            <a:extLst>
              <a:ext uri="{FF2B5EF4-FFF2-40B4-BE49-F238E27FC236}">
                <a16:creationId xmlns:a16="http://schemas.microsoft.com/office/drawing/2014/main" id="{D22C1AF6-21BB-7B43-A8E9-C0ABA1BAFCA5}"/>
              </a:ext>
            </a:extLst>
          </p:cNvPr>
          <p:cNvSpPr/>
          <p:nvPr/>
        </p:nvSpPr>
        <p:spPr>
          <a:xfrm>
            <a:off x="9789336" y="3244366"/>
            <a:ext cx="296897" cy="286398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cxnSp>
        <p:nvCxnSpPr>
          <p:cNvPr id="80" name="Straight Arrow Connector 116">
            <a:extLst>
              <a:ext uri="{FF2B5EF4-FFF2-40B4-BE49-F238E27FC236}">
                <a16:creationId xmlns:a16="http://schemas.microsoft.com/office/drawing/2014/main" id="{CA5DD13C-79EE-6347-A246-42C714CB4D40}"/>
              </a:ext>
            </a:extLst>
          </p:cNvPr>
          <p:cNvCxnSpPr>
            <a:stCxn id="59" idx="4"/>
            <a:endCxn id="77" idx="1"/>
          </p:cNvCxnSpPr>
          <p:nvPr/>
        </p:nvCxnSpPr>
        <p:spPr>
          <a:xfrm>
            <a:off x="9126160" y="2867244"/>
            <a:ext cx="764269" cy="35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16">
            <a:extLst>
              <a:ext uri="{FF2B5EF4-FFF2-40B4-BE49-F238E27FC236}">
                <a16:creationId xmlns:a16="http://schemas.microsoft.com/office/drawing/2014/main" id="{C9E25D55-576D-184B-91D9-AB76663D630D}"/>
              </a:ext>
            </a:extLst>
          </p:cNvPr>
          <p:cNvCxnSpPr>
            <a:cxnSpLocks/>
            <a:stCxn id="63" idx="4"/>
            <a:endCxn id="78" idx="0"/>
          </p:cNvCxnSpPr>
          <p:nvPr/>
        </p:nvCxnSpPr>
        <p:spPr>
          <a:xfrm>
            <a:off x="9912359" y="2868298"/>
            <a:ext cx="341471" cy="41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16">
            <a:extLst>
              <a:ext uri="{FF2B5EF4-FFF2-40B4-BE49-F238E27FC236}">
                <a16:creationId xmlns:a16="http://schemas.microsoft.com/office/drawing/2014/main" id="{412D52EC-0359-F147-B15B-2E9983B76819}"/>
              </a:ext>
            </a:extLst>
          </p:cNvPr>
          <p:cNvCxnSpPr>
            <a:stCxn id="62" idx="4"/>
            <a:endCxn id="76" idx="1"/>
          </p:cNvCxnSpPr>
          <p:nvPr/>
        </p:nvCxnSpPr>
        <p:spPr>
          <a:xfrm>
            <a:off x="9658427" y="2867245"/>
            <a:ext cx="239686" cy="72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>
            <a:extLst>
              <a:ext uri="{FF2B5EF4-FFF2-40B4-BE49-F238E27FC236}">
                <a16:creationId xmlns:a16="http://schemas.microsoft.com/office/drawing/2014/main" id="{33CDC5B5-01ED-9740-93A7-CC1235693E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18" y="3708687"/>
            <a:ext cx="1529741" cy="995865"/>
          </a:xfrm>
          <a:prstGeom prst="rect">
            <a:avLst/>
          </a:prstGeom>
        </p:spPr>
      </p:pic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3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160A7FD-CC34-AC46-BB09-D3C8770E7F03}"/>
              </a:ext>
            </a:extLst>
          </p:cNvPr>
          <p:cNvSpPr/>
          <p:nvPr/>
        </p:nvSpPr>
        <p:spPr>
          <a:xfrm>
            <a:off x="4472280" y="5518864"/>
            <a:ext cx="266700" cy="2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1334184D-0F7A-BC40-808B-43492EA8C303}"/>
              </a:ext>
            </a:extLst>
          </p:cNvPr>
          <p:cNvSpPr/>
          <p:nvPr/>
        </p:nvSpPr>
        <p:spPr>
          <a:xfrm>
            <a:off x="5926649" y="5529685"/>
            <a:ext cx="266700" cy="2746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784C285-03D3-D34F-9C20-FCF1FBC71ACB}"/>
              </a:ext>
            </a:extLst>
          </p:cNvPr>
          <p:cNvSpPr/>
          <p:nvPr/>
        </p:nvSpPr>
        <p:spPr>
          <a:xfrm>
            <a:off x="3437222" y="5518864"/>
            <a:ext cx="266700" cy="2746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541535D-6659-9048-92DE-FD97C7D5C748}"/>
              </a:ext>
            </a:extLst>
          </p:cNvPr>
          <p:cNvSpPr/>
          <p:nvPr/>
        </p:nvSpPr>
        <p:spPr>
          <a:xfrm>
            <a:off x="3814354" y="5520412"/>
            <a:ext cx="266700" cy="27464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5EC50A18-2D86-F84A-9FBC-6C6C9FC337BC}"/>
              </a:ext>
            </a:extLst>
          </p:cNvPr>
          <p:cNvSpPr/>
          <p:nvPr/>
        </p:nvSpPr>
        <p:spPr>
          <a:xfrm>
            <a:off x="5184365" y="5518864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BFFBDE7-2FDB-2046-9FAF-624FDC590889}"/>
              </a:ext>
            </a:extLst>
          </p:cNvPr>
          <p:cNvSpPr/>
          <p:nvPr/>
        </p:nvSpPr>
        <p:spPr>
          <a:xfrm>
            <a:off x="4142396" y="5528399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B202E3E-ACDB-D74A-9F0B-4BA862ACC316}"/>
              </a:ext>
            </a:extLst>
          </p:cNvPr>
          <p:cNvSpPr/>
          <p:nvPr/>
        </p:nvSpPr>
        <p:spPr>
          <a:xfrm>
            <a:off x="5550030" y="5520412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AB8CBB92-2026-7747-BC95-8CC15D61E943}"/>
              </a:ext>
            </a:extLst>
          </p:cNvPr>
          <p:cNvSpPr/>
          <p:nvPr/>
        </p:nvSpPr>
        <p:spPr>
          <a:xfrm>
            <a:off x="4820075" y="5520412"/>
            <a:ext cx="266700" cy="2746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39" name="Rak pilkoppling 85">
            <a:extLst>
              <a:ext uri="{FF2B5EF4-FFF2-40B4-BE49-F238E27FC236}">
                <a16:creationId xmlns:a16="http://schemas.microsoft.com/office/drawing/2014/main" id="{576350A0-130F-4C49-8BC3-1860BE2297E7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0">
            <a:extLst>
              <a:ext uri="{FF2B5EF4-FFF2-40B4-BE49-F238E27FC236}">
                <a16:creationId xmlns:a16="http://schemas.microsoft.com/office/drawing/2014/main" id="{F6D65AF6-B304-CC49-AA10-E85C73A53C91}"/>
              </a:ext>
            </a:extLst>
          </p:cNvPr>
          <p:cNvSpPr/>
          <p:nvPr/>
        </p:nvSpPr>
        <p:spPr>
          <a:xfrm>
            <a:off x="2061972" y="3121319"/>
            <a:ext cx="1495644" cy="981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Specific topics</a:t>
            </a:r>
            <a:br>
              <a:rPr lang="en-US" sz="2400" dirty="0"/>
            </a:br>
            <a:r>
              <a:rPr lang="en-US" sz="2400" dirty="0"/>
              <a:t>&amp; budgets</a:t>
            </a:r>
          </a:p>
        </p:txBody>
      </p: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42E008F6-6330-484F-B999-8CBF0A186F39}"/>
              </a:ext>
            </a:extLst>
          </p:cNvPr>
          <p:cNvCxnSpPr>
            <a:cxnSpLocks/>
          </p:cNvCxnSpPr>
          <p:nvPr/>
        </p:nvCxnSpPr>
        <p:spPr>
          <a:xfrm>
            <a:off x="3564882" y="3521429"/>
            <a:ext cx="500537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1">
            <a:extLst>
              <a:ext uri="{FF2B5EF4-FFF2-40B4-BE49-F238E27FC236}">
                <a16:creationId xmlns:a16="http://schemas.microsoft.com/office/drawing/2014/main" id="{590F1318-58D6-4840-8B51-9E6AC4E5C01E}"/>
              </a:ext>
            </a:extLst>
          </p:cNvPr>
          <p:cNvCxnSpPr>
            <a:stCxn id="43" idx="2"/>
          </p:cNvCxnSpPr>
          <p:nvPr/>
        </p:nvCxnSpPr>
        <p:spPr>
          <a:xfrm flipH="1">
            <a:off x="9472521" y="3733442"/>
            <a:ext cx="25588" cy="9245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52">
            <a:extLst>
              <a:ext uri="{FF2B5EF4-FFF2-40B4-BE49-F238E27FC236}">
                <a16:creationId xmlns:a16="http://schemas.microsoft.com/office/drawing/2014/main" id="{2A24E41D-D305-A44F-8E11-F851FE5FD2FE}"/>
              </a:ext>
            </a:extLst>
          </p:cNvPr>
          <p:cNvSpPr/>
          <p:nvPr/>
        </p:nvSpPr>
        <p:spPr>
          <a:xfrm>
            <a:off x="8633018" y="3106752"/>
            <a:ext cx="1730183" cy="62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Projects</a:t>
            </a:r>
            <a:endParaRPr lang="en-GB" sz="2000" dirty="0"/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id="{81652FF9-D964-A042-A918-0CC8B886D819}"/>
              </a:ext>
            </a:extLst>
          </p:cNvPr>
          <p:cNvSpPr txBox="1"/>
          <p:nvPr/>
        </p:nvSpPr>
        <p:spPr>
          <a:xfrm>
            <a:off x="9624508" y="4189363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45" name="Straight Arrow Connector 29">
            <a:extLst>
              <a:ext uri="{FF2B5EF4-FFF2-40B4-BE49-F238E27FC236}">
                <a16:creationId xmlns:a16="http://schemas.microsoft.com/office/drawing/2014/main" id="{45B2F589-ECA2-7346-BC3A-E1BEC7AEB0AA}"/>
              </a:ext>
            </a:extLst>
          </p:cNvPr>
          <p:cNvCxnSpPr>
            <a:cxnSpLocks/>
          </p:cNvCxnSpPr>
          <p:nvPr/>
        </p:nvCxnSpPr>
        <p:spPr>
          <a:xfrm flipH="1">
            <a:off x="2809794" y="5024469"/>
            <a:ext cx="1302050" cy="2303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9">
            <a:extLst>
              <a:ext uri="{FF2B5EF4-FFF2-40B4-BE49-F238E27FC236}">
                <a16:creationId xmlns:a16="http://schemas.microsoft.com/office/drawing/2014/main" id="{E8A723A7-D13E-204E-B5DA-B1AA32A158D9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2809794" y="4103176"/>
            <a:ext cx="0" cy="9675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4">
            <a:extLst>
              <a:ext uri="{FF2B5EF4-FFF2-40B4-BE49-F238E27FC236}">
                <a16:creationId xmlns:a16="http://schemas.microsoft.com/office/drawing/2014/main" id="{7E117E0B-D847-784C-9592-B2F810FA6958}"/>
              </a:ext>
            </a:extLst>
          </p:cNvPr>
          <p:cNvSpPr/>
          <p:nvPr/>
        </p:nvSpPr>
        <p:spPr>
          <a:xfrm>
            <a:off x="4488355" y="2975538"/>
            <a:ext cx="2522041" cy="116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Call </a:t>
            </a:r>
            <a:br>
              <a:rPr lang="en-US" sz="3200" dirty="0"/>
            </a:br>
            <a:r>
              <a:rPr lang="en-US" sz="3200" dirty="0"/>
              <a:t>procedure</a:t>
            </a:r>
            <a:endParaRPr lang="en-GB" sz="3200" dirty="0"/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id="{5568EF9D-EEAF-D947-B63B-0FCBE59ACCF1}"/>
              </a:ext>
            </a:extLst>
          </p:cNvPr>
          <p:cNvSpPr/>
          <p:nvPr/>
        </p:nvSpPr>
        <p:spPr>
          <a:xfrm>
            <a:off x="3675276" y="3219436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9" name="Oval 4">
            <a:extLst>
              <a:ext uri="{FF2B5EF4-FFF2-40B4-BE49-F238E27FC236}">
                <a16:creationId xmlns:a16="http://schemas.microsoft.com/office/drawing/2014/main" id="{338A5950-263B-A843-8B49-964DED7595B3}"/>
              </a:ext>
            </a:extLst>
          </p:cNvPr>
          <p:cNvSpPr/>
          <p:nvPr/>
        </p:nvSpPr>
        <p:spPr>
          <a:xfrm>
            <a:off x="3675276" y="3891612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0" name="Oval 5">
            <a:extLst>
              <a:ext uri="{FF2B5EF4-FFF2-40B4-BE49-F238E27FC236}">
                <a16:creationId xmlns:a16="http://schemas.microsoft.com/office/drawing/2014/main" id="{5A8C4F50-8729-004C-B317-19BA0855A42B}"/>
              </a:ext>
            </a:extLst>
          </p:cNvPr>
          <p:cNvSpPr/>
          <p:nvPr/>
        </p:nvSpPr>
        <p:spPr>
          <a:xfrm>
            <a:off x="3691770" y="3571365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1" name="Straight Arrow Connector 17">
            <a:extLst>
              <a:ext uri="{FF2B5EF4-FFF2-40B4-BE49-F238E27FC236}">
                <a16:creationId xmlns:a16="http://schemas.microsoft.com/office/drawing/2014/main" id="{EB3D1051-A1CF-E442-A8DE-1C5E9D7A4F18}"/>
              </a:ext>
            </a:extLst>
          </p:cNvPr>
          <p:cNvCxnSpPr>
            <a:stCxn id="47" idx="6"/>
          </p:cNvCxnSpPr>
          <p:nvPr/>
        </p:nvCxnSpPr>
        <p:spPr>
          <a:xfrm>
            <a:off x="3941976" y="3356759"/>
            <a:ext cx="420877" cy="128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9">
            <a:extLst>
              <a:ext uri="{FF2B5EF4-FFF2-40B4-BE49-F238E27FC236}">
                <a16:creationId xmlns:a16="http://schemas.microsoft.com/office/drawing/2014/main" id="{D51099B7-6C7C-5D49-9D21-B6B1AD8C0FC3}"/>
              </a:ext>
            </a:extLst>
          </p:cNvPr>
          <p:cNvCxnSpPr>
            <a:stCxn id="50" idx="6"/>
          </p:cNvCxnSpPr>
          <p:nvPr/>
        </p:nvCxnSpPr>
        <p:spPr>
          <a:xfrm flipV="1">
            <a:off x="3958470" y="3485571"/>
            <a:ext cx="404383" cy="22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1">
            <a:extLst>
              <a:ext uri="{FF2B5EF4-FFF2-40B4-BE49-F238E27FC236}">
                <a16:creationId xmlns:a16="http://schemas.microsoft.com/office/drawing/2014/main" id="{C8175FBF-6E9B-3140-859D-333ECFBB320C}"/>
              </a:ext>
            </a:extLst>
          </p:cNvPr>
          <p:cNvCxnSpPr>
            <a:stCxn id="49" idx="6"/>
          </p:cNvCxnSpPr>
          <p:nvPr/>
        </p:nvCxnSpPr>
        <p:spPr>
          <a:xfrm flipV="1">
            <a:off x="3941976" y="3485571"/>
            <a:ext cx="420877" cy="54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6">
            <a:extLst>
              <a:ext uri="{FF2B5EF4-FFF2-40B4-BE49-F238E27FC236}">
                <a16:creationId xmlns:a16="http://schemas.microsoft.com/office/drawing/2014/main" id="{1898A718-719B-924D-8343-2246C824387D}"/>
              </a:ext>
            </a:extLst>
          </p:cNvPr>
          <p:cNvSpPr/>
          <p:nvPr/>
        </p:nvSpPr>
        <p:spPr>
          <a:xfrm>
            <a:off x="3675276" y="2918894"/>
            <a:ext cx="266700" cy="274645"/>
          </a:xfrm>
          <a:prstGeom prst="ellipse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5" name="Straight Arrow Connector 14">
            <a:extLst>
              <a:ext uri="{FF2B5EF4-FFF2-40B4-BE49-F238E27FC236}">
                <a16:creationId xmlns:a16="http://schemas.microsoft.com/office/drawing/2014/main" id="{D51DC521-C568-E044-98DB-BAB18165F10B}"/>
              </a:ext>
            </a:extLst>
          </p:cNvPr>
          <p:cNvCxnSpPr>
            <a:stCxn id="48" idx="6"/>
          </p:cNvCxnSpPr>
          <p:nvPr/>
        </p:nvCxnSpPr>
        <p:spPr>
          <a:xfrm>
            <a:off x="3941976" y="3056217"/>
            <a:ext cx="420877" cy="461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86">
            <a:extLst>
              <a:ext uri="{FF2B5EF4-FFF2-40B4-BE49-F238E27FC236}">
                <a16:creationId xmlns:a16="http://schemas.microsoft.com/office/drawing/2014/main" id="{61AD9359-C97F-784D-B32D-667046E9A7A8}"/>
              </a:ext>
            </a:extLst>
          </p:cNvPr>
          <p:cNvSpPr/>
          <p:nvPr/>
        </p:nvSpPr>
        <p:spPr>
          <a:xfrm>
            <a:off x="8298726" y="2059919"/>
            <a:ext cx="2297556" cy="580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Contracting / steering</a:t>
            </a:r>
            <a:endParaRPr lang="en-GB" dirty="0"/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66DE7688-8ACD-E841-9DA6-D8A07DC4236B}"/>
              </a:ext>
            </a:extLst>
          </p:cNvPr>
          <p:cNvSpPr/>
          <p:nvPr/>
        </p:nvSpPr>
        <p:spPr>
          <a:xfrm>
            <a:off x="8992810" y="2592599"/>
            <a:ext cx="266700" cy="274645"/>
          </a:xfrm>
          <a:prstGeom prst="ellipse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60" name="Straight Arrow Connector 116">
            <a:extLst>
              <a:ext uri="{FF2B5EF4-FFF2-40B4-BE49-F238E27FC236}">
                <a16:creationId xmlns:a16="http://schemas.microsoft.com/office/drawing/2014/main" id="{A6E4F504-5BD3-0B44-8908-33B4B296ED4D}"/>
              </a:ext>
            </a:extLst>
          </p:cNvPr>
          <p:cNvCxnSpPr>
            <a:stCxn id="63" idx="4"/>
            <a:endCxn id="66" idx="0"/>
          </p:cNvCxnSpPr>
          <p:nvPr/>
        </p:nvCxnSpPr>
        <p:spPr>
          <a:xfrm flipH="1">
            <a:off x="8977535" y="2868298"/>
            <a:ext cx="934824" cy="411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19">
            <a:extLst>
              <a:ext uri="{FF2B5EF4-FFF2-40B4-BE49-F238E27FC236}">
                <a16:creationId xmlns:a16="http://schemas.microsoft.com/office/drawing/2014/main" id="{8527F9ED-7F77-2546-A0FC-96F779FAC4A2}"/>
              </a:ext>
            </a:extLst>
          </p:cNvPr>
          <p:cNvSpPr/>
          <p:nvPr/>
        </p:nvSpPr>
        <p:spPr>
          <a:xfrm>
            <a:off x="9282582" y="2585701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2" name="Oval 120">
            <a:extLst>
              <a:ext uri="{FF2B5EF4-FFF2-40B4-BE49-F238E27FC236}">
                <a16:creationId xmlns:a16="http://schemas.microsoft.com/office/drawing/2014/main" id="{5B671AF6-FA26-7F46-A99C-9F2C006430FB}"/>
              </a:ext>
            </a:extLst>
          </p:cNvPr>
          <p:cNvSpPr/>
          <p:nvPr/>
        </p:nvSpPr>
        <p:spPr>
          <a:xfrm>
            <a:off x="9525077" y="2592600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3" name="Oval 123">
            <a:extLst>
              <a:ext uri="{FF2B5EF4-FFF2-40B4-BE49-F238E27FC236}">
                <a16:creationId xmlns:a16="http://schemas.microsoft.com/office/drawing/2014/main" id="{19A6D0CE-78B3-3645-86E7-AC5F95A32999}"/>
              </a:ext>
            </a:extLst>
          </p:cNvPr>
          <p:cNvSpPr/>
          <p:nvPr/>
        </p:nvSpPr>
        <p:spPr>
          <a:xfrm>
            <a:off x="9779009" y="2593653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64" name="Gleichschenkliges Dreieck 280">
            <a:extLst>
              <a:ext uri="{FF2B5EF4-FFF2-40B4-BE49-F238E27FC236}">
                <a16:creationId xmlns:a16="http://schemas.microsoft.com/office/drawing/2014/main" id="{BEE10041-C271-2045-8DEC-111AAA532AA8}"/>
              </a:ext>
            </a:extLst>
          </p:cNvPr>
          <p:cNvSpPr/>
          <p:nvPr/>
        </p:nvSpPr>
        <p:spPr>
          <a:xfrm>
            <a:off x="8708955" y="3439094"/>
            <a:ext cx="296897" cy="286398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65" name="Gleichschenkliges Dreieck 281">
            <a:extLst>
              <a:ext uri="{FF2B5EF4-FFF2-40B4-BE49-F238E27FC236}">
                <a16:creationId xmlns:a16="http://schemas.microsoft.com/office/drawing/2014/main" id="{38F2E731-5C2D-2A46-B6BD-B104C9736625}"/>
              </a:ext>
            </a:extLst>
          </p:cNvPr>
          <p:cNvSpPr/>
          <p:nvPr/>
        </p:nvSpPr>
        <p:spPr>
          <a:xfrm>
            <a:off x="8772987" y="3069427"/>
            <a:ext cx="296897" cy="2863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66" name="Gleichschenkliges Dreieck 282">
            <a:extLst>
              <a:ext uri="{FF2B5EF4-FFF2-40B4-BE49-F238E27FC236}">
                <a16:creationId xmlns:a16="http://schemas.microsoft.com/office/drawing/2014/main" id="{891783AE-1EE7-D243-ADC4-FBC83AE0B7DB}"/>
              </a:ext>
            </a:extLst>
          </p:cNvPr>
          <p:cNvSpPr/>
          <p:nvPr/>
        </p:nvSpPr>
        <p:spPr>
          <a:xfrm>
            <a:off x="8829086" y="3279707"/>
            <a:ext cx="296897" cy="28639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cxnSp>
        <p:nvCxnSpPr>
          <p:cNvPr id="67" name="Straight Arrow Connector 116">
            <a:extLst>
              <a:ext uri="{FF2B5EF4-FFF2-40B4-BE49-F238E27FC236}">
                <a16:creationId xmlns:a16="http://schemas.microsoft.com/office/drawing/2014/main" id="{11FABF6E-142D-6B48-86FA-80301158B48A}"/>
              </a:ext>
            </a:extLst>
          </p:cNvPr>
          <p:cNvCxnSpPr>
            <a:stCxn id="62" idx="4"/>
            <a:endCxn id="64" idx="0"/>
          </p:cNvCxnSpPr>
          <p:nvPr/>
        </p:nvCxnSpPr>
        <p:spPr>
          <a:xfrm flipH="1">
            <a:off x="8857404" y="2867245"/>
            <a:ext cx="801023" cy="571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16">
            <a:extLst>
              <a:ext uri="{FF2B5EF4-FFF2-40B4-BE49-F238E27FC236}">
                <a16:creationId xmlns:a16="http://schemas.microsoft.com/office/drawing/2014/main" id="{43C5301A-D0D5-3E49-8C91-79BF2993E32E}"/>
              </a:ext>
            </a:extLst>
          </p:cNvPr>
          <p:cNvCxnSpPr>
            <a:stCxn id="61" idx="4"/>
            <a:endCxn id="79" idx="1"/>
          </p:cNvCxnSpPr>
          <p:nvPr/>
        </p:nvCxnSpPr>
        <p:spPr>
          <a:xfrm>
            <a:off x="9415932" y="2860346"/>
            <a:ext cx="447628" cy="52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16">
            <a:extLst>
              <a:ext uri="{FF2B5EF4-FFF2-40B4-BE49-F238E27FC236}">
                <a16:creationId xmlns:a16="http://schemas.microsoft.com/office/drawing/2014/main" id="{39B61FEC-0DD5-A247-9BFE-1B83355C7F77}"/>
              </a:ext>
            </a:extLst>
          </p:cNvPr>
          <p:cNvCxnSpPr>
            <a:endCxn id="65" idx="0"/>
          </p:cNvCxnSpPr>
          <p:nvPr/>
        </p:nvCxnSpPr>
        <p:spPr>
          <a:xfrm flipH="1">
            <a:off x="8921435" y="2860347"/>
            <a:ext cx="142750" cy="209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Gleichschenkliges Dreieck 63">
            <a:extLst>
              <a:ext uri="{FF2B5EF4-FFF2-40B4-BE49-F238E27FC236}">
                <a16:creationId xmlns:a16="http://schemas.microsoft.com/office/drawing/2014/main" id="{E8A8D8F3-23D5-DD4C-BD35-209D8149ADB1}"/>
              </a:ext>
            </a:extLst>
          </p:cNvPr>
          <p:cNvSpPr/>
          <p:nvPr/>
        </p:nvSpPr>
        <p:spPr>
          <a:xfrm>
            <a:off x="9823889" y="3446095"/>
            <a:ext cx="296897" cy="286398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7" name="Gleichschenkliges Dreieck 64">
            <a:extLst>
              <a:ext uri="{FF2B5EF4-FFF2-40B4-BE49-F238E27FC236}">
                <a16:creationId xmlns:a16="http://schemas.microsoft.com/office/drawing/2014/main" id="{1DCE455D-786A-1341-AB1F-348850E38AD4}"/>
              </a:ext>
            </a:extLst>
          </p:cNvPr>
          <p:cNvSpPr/>
          <p:nvPr/>
        </p:nvSpPr>
        <p:spPr>
          <a:xfrm>
            <a:off x="9816205" y="3076428"/>
            <a:ext cx="296897" cy="2863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8" name="Gleichschenkliges Dreieck 65">
            <a:extLst>
              <a:ext uri="{FF2B5EF4-FFF2-40B4-BE49-F238E27FC236}">
                <a16:creationId xmlns:a16="http://schemas.microsoft.com/office/drawing/2014/main" id="{EEA06F96-2DBF-F14C-9A92-801D7A0BA95A}"/>
              </a:ext>
            </a:extLst>
          </p:cNvPr>
          <p:cNvSpPr/>
          <p:nvPr/>
        </p:nvSpPr>
        <p:spPr>
          <a:xfrm>
            <a:off x="10105381" y="3286708"/>
            <a:ext cx="296897" cy="28639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9" name="Gleichschenkliges Dreieck 66">
            <a:extLst>
              <a:ext uri="{FF2B5EF4-FFF2-40B4-BE49-F238E27FC236}">
                <a16:creationId xmlns:a16="http://schemas.microsoft.com/office/drawing/2014/main" id="{D22C1AF6-21BB-7B43-A8E9-C0ABA1BAFCA5}"/>
              </a:ext>
            </a:extLst>
          </p:cNvPr>
          <p:cNvSpPr/>
          <p:nvPr/>
        </p:nvSpPr>
        <p:spPr>
          <a:xfrm>
            <a:off x="9789336" y="3244366"/>
            <a:ext cx="296897" cy="286398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cxnSp>
        <p:nvCxnSpPr>
          <p:cNvPr id="80" name="Straight Arrow Connector 116">
            <a:extLst>
              <a:ext uri="{FF2B5EF4-FFF2-40B4-BE49-F238E27FC236}">
                <a16:creationId xmlns:a16="http://schemas.microsoft.com/office/drawing/2014/main" id="{CA5DD13C-79EE-6347-A246-42C714CB4D40}"/>
              </a:ext>
            </a:extLst>
          </p:cNvPr>
          <p:cNvCxnSpPr>
            <a:stCxn id="59" idx="4"/>
            <a:endCxn id="77" idx="1"/>
          </p:cNvCxnSpPr>
          <p:nvPr/>
        </p:nvCxnSpPr>
        <p:spPr>
          <a:xfrm>
            <a:off x="9126160" y="2867244"/>
            <a:ext cx="764269" cy="35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16">
            <a:extLst>
              <a:ext uri="{FF2B5EF4-FFF2-40B4-BE49-F238E27FC236}">
                <a16:creationId xmlns:a16="http://schemas.microsoft.com/office/drawing/2014/main" id="{C9E25D55-576D-184B-91D9-AB76663D630D}"/>
              </a:ext>
            </a:extLst>
          </p:cNvPr>
          <p:cNvCxnSpPr>
            <a:cxnSpLocks/>
            <a:stCxn id="63" idx="4"/>
            <a:endCxn id="78" idx="0"/>
          </p:cNvCxnSpPr>
          <p:nvPr/>
        </p:nvCxnSpPr>
        <p:spPr>
          <a:xfrm>
            <a:off x="9912359" y="2868298"/>
            <a:ext cx="341471" cy="418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16">
            <a:extLst>
              <a:ext uri="{FF2B5EF4-FFF2-40B4-BE49-F238E27FC236}">
                <a16:creationId xmlns:a16="http://schemas.microsoft.com/office/drawing/2014/main" id="{412D52EC-0359-F147-B15B-2E9983B76819}"/>
              </a:ext>
            </a:extLst>
          </p:cNvPr>
          <p:cNvCxnSpPr>
            <a:stCxn id="62" idx="4"/>
            <a:endCxn id="76" idx="1"/>
          </p:cNvCxnSpPr>
          <p:nvPr/>
        </p:nvCxnSpPr>
        <p:spPr>
          <a:xfrm>
            <a:off x="9658427" y="2867245"/>
            <a:ext cx="239686" cy="72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1">
            <a:extLst>
              <a:ext uri="{FF2B5EF4-FFF2-40B4-BE49-F238E27FC236}">
                <a16:creationId xmlns:a16="http://schemas.microsoft.com/office/drawing/2014/main" id="{5C3EFE83-7173-1444-8CE5-E5A5CD3A5413}"/>
              </a:ext>
            </a:extLst>
          </p:cNvPr>
          <p:cNvSpPr/>
          <p:nvPr/>
        </p:nvSpPr>
        <p:spPr>
          <a:xfrm>
            <a:off x="1260139" y="1143000"/>
            <a:ext cx="6216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b="1" dirty="0">
                <a:solidFill>
                  <a:srgbClr val="00449C"/>
                </a:solidFill>
              </a:rPr>
              <a:t>Periodically updating </a:t>
            </a:r>
            <a:r>
              <a:rPr lang="en-US" dirty="0"/>
              <a:t>the research agenda based on emerging gaps and challenges – seeing the INSPIRATION SRA as a starting and living document open to other inputs.</a:t>
            </a:r>
          </a:p>
        </p:txBody>
      </p:sp>
      <p:sp>
        <p:nvSpPr>
          <p:cNvPr id="2" name="Flèche en arc 1">
            <a:extLst>
              <a:ext uri="{FF2B5EF4-FFF2-40B4-BE49-F238E27FC236}">
                <a16:creationId xmlns:a16="http://schemas.microsoft.com/office/drawing/2014/main" id="{620A0B3B-4CF1-9D41-9897-D15F3BE04751}"/>
              </a:ext>
            </a:extLst>
          </p:cNvPr>
          <p:cNvSpPr/>
          <p:nvPr/>
        </p:nvSpPr>
        <p:spPr>
          <a:xfrm rot="8589713">
            <a:off x="7657051" y="3852589"/>
            <a:ext cx="1595181" cy="997418"/>
          </a:xfrm>
          <a:prstGeom prst="circularArrow">
            <a:avLst>
              <a:gd name="adj1" fmla="val 12500"/>
              <a:gd name="adj2" fmla="val 917529"/>
              <a:gd name="adj3" fmla="val 20457681"/>
              <a:gd name="adj4" fmla="val 10800000"/>
              <a:gd name="adj5" fmla="val 125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Carré corné 2">
            <a:extLst>
              <a:ext uri="{FF2B5EF4-FFF2-40B4-BE49-F238E27FC236}">
                <a16:creationId xmlns:a16="http://schemas.microsoft.com/office/drawing/2014/main" id="{108F0D3F-DBFF-E142-8888-87B65B486FF6}"/>
              </a:ext>
            </a:extLst>
          </p:cNvPr>
          <p:cNvSpPr/>
          <p:nvPr/>
        </p:nvSpPr>
        <p:spPr>
          <a:xfrm>
            <a:off x="311963" y="2029192"/>
            <a:ext cx="1389450" cy="1529375"/>
          </a:xfrm>
          <a:prstGeom prst="foldedCorner">
            <a:avLst>
              <a:gd name="adj" fmla="val 2132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Needs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initiatives / networks</a:t>
            </a:r>
          </a:p>
        </p:txBody>
      </p:sp>
      <p:cxnSp>
        <p:nvCxnSpPr>
          <p:cNvPr id="84" name="Straight Arrow Connector 49">
            <a:extLst>
              <a:ext uri="{FF2B5EF4-FFF2-40B4-BE49-F238E27FC236}">
                <a16:creationId xmlns:a16="http://schemas.microsoft.com/office/drawing/2014/main" id="{300747DA-4ABA-B541-9A02-861A2A43765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006688" y="3558567"/>
            <a:ext cx="103547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06908-F3E2-E04E-81D8-24B765AE14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8571" y="1685887"/>
            <a:ext cx="10515600" cy="1144588"/>
          </a:xfrm>
        </p:spPr>
        <p:txBody>
          <a:bodyPr/>
          <a:lstStyle/>
          <a:p>
            <a:r>
              <a:rPr lang="nl-NL" dirty="0"/>
              <a:t>Get </a:t>
            </a:r>
            <a:r>
              <a:rPr lang="nl-NL" dirty="0" err="1"/>
              <a:t>started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pilot call!</a:t>
            </a:r>
          </a:p>
        </p:txBody>
      </p:sp>
      <p:graphicFrame>
        <p:nvGraphicFramePr>
          <p:cNvPr id="6" name="Tabell 4">
            <a:extLst>
              <a:ext uri="{FF2B5EF4-FFF2-40B4-BE49-F238E27FC236}">
                <a16:creationId xmlns:a16="http://schemas.microsoft.com/office/drawing/2014/main" id="{65317BB2-02A8-E74A-BE43-3E202544A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1604"/>
              </p:ext>
            </p:extLst>
          </p:nvPr>
        </p:nvGraphicFramePr>
        <p:xfrm>
          <a:off x="555813" y="2563906"/>
          <a:ext cx="7490012" cy="3137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0012">
                  <a:extLst>
                    <a:ext uri="{9D8B030D-6E8A-4147-A177-3AD203B41FA5}">
                      <a16:colId xmlns:a16="http://schemas.microsoft.com/office/drawing/2014/main" val="143538355"/>
                    </a:ext>
                  </a:extLst>
                </a:gridCol>
              </a:tblGrid>
              <a:tr h="577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2800" dirty="0" err="1">
                          <a:effectLst/>
                        </a:rPr>
                        <a:t>Testing</a:t>
                      </a:r>
                      <a:r>
                        <a:rPr lang="sv-SE" sz="2800" dirty="0">
                          <a:effectLst/>
                        </a:rPr>
                        <a:t> Pilots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19059"/>
                  </a:ext>
                </a:extLst>
              </a:tr>
              <a:tr h="687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ADEME – French environment and Energy management agency (France)</a:t>
                      </a:r>
                      <a:endParaRPr lang="sv-SE" sz="2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53723"/>
                  </a:ext>
                </a:extLst>
              </a:tr>
              <a:tr h="57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SPW – Public Administration of Wallonia (Belgium)</a:t>
                      </a:r>
                      <a:endParaRPr lang="sv-SE" sz="2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07706"/>
                  </a:ext>
                </a:extLst>
              </a:tr>
              <a:tr h="57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Ministry Infrastructure and Water Affairs (The Netherlands)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5745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E071423-7FCF-3545-8BBF-BE045968DE45}"/>
              </a:ext>
            </a:extLst>
          </p:cNvPr>
          <p:cNvSpPr txBox="1"/>
          <p:nvPr/>
        </p:nvSpPr>
        <p:spPr>
          <a:xfrm>
            <a:off x="8211672" y="3334870"/>
            <a:ext cx="3424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167A67"/>
                </a:solidFill>
              </a:rPr>
              <a:t>Recognizing and caring for soil and land as assets</a:t>
            </a:r>
            <a:r>
              <a:rPr lang="fr-BE" sz="2800" b="1" dirty="0">
                <a:solidFill>
                  <a:srgbClr val="167A67"/>
                </a:solidFill>
              </a:rPr>
              <a:t> </a:t>
            </a:r>
            <a:endParaRPr lang="fr-FR" sz="2800" b="1" dirty="0">
              <a:solidFill>
                <a:srgbClr val="167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C97A32CF-BD83-FC48-87EF-44A49B2D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4" y="1506597"/>
            <a:ext cx="7770241" cy="5019713"/>
          </a:xfrm>
          <a:prstGeom prst="rect">
            <a:avLst/>
          </a:prstGeom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36548118-1ADC-9748-B62C-CBDD23836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8" y="551297"/>
            <a:ext cx="1529741" cy="99586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EEA610F-E3A2-9645-A693-DD63C2E67522}"/>
              </a:ext>
            </a:extLst>
          </p:cNvPr>
          <p:cNvSpPr txBox="1"/>
          <p:nvPr/>
        </p:nvSpPr>
        <p:spPr>
          <a:xfrm>
            <a:off x="8211672" y="1739153"/>
            <a:ext cx="3424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Recognizing and caring for soil and land as assets</a:t>
            </a:r>
            <a:r>
              <a:rPr lang="fr-BE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fr-FR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91283B1-A2BD-094E-B00A-7901755773E9}"/>
              </a:ext>
            </a:extLst>
          </p:cNvPr>
          <p:cNvSpPr txBox="1">
            <a:spLocks/>
          </p:cNvSpPr>
          <p:nvPr/>
        </p:nvSpPr>
        <p:spPr>
          <a:xfrm>
            <a:off x="2074686" y="645983"/>
            <a:ext cx="4039243" cy="8606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Topic </a:t>
            </a:r>
            <a:r>
              <a:rPr lang="nl-NL" dirty="0" err="1"/>
              <a:t>selection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47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C97A32CF-BD83-FC48-87EF-44A49B2DAC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4" y="1506597"/>
            <a:ext cx="7770241" cy="5019713"/>
          </a:xfrm>
          <a:prstGeom prst="rect">
            <a:avLst/>
          </a:prstGeom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id="{36548118-1ADC-9748-B62C-CBDD23836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8" y="551297"/>
            <a:ext cx="1529741" cy="995865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71DFA29-52A5-6443-8F6F-6C107AC80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7483"/>
              </p:ext>
            </p:extLst>
          </p:nvPr>
        </p:nvGraphicFramePr>
        <p:xfrm>
          <a:off x="860613" y="2796989"/>
          <a:ext cx="6526365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169">
                  <a:extLst>
                    <a:ext uri="{9D8B030D-6E8A-4147-A177-3AD203B41FA5}">
                      <a16:colId xmlns:a16="http://schemas.microsoft.com/office/drawing/2014/main" val="1921584635"/>
                    </a:ext>
                  </a:extLst>
                </a:gridCol>
                <a:gridCol w="5790196">
                  <a:extLst>
                    <a:ext uri="{9D8B030D-6E8A-4147-A177-3AD203B41FA5}">
                      <a16:colId xmlns:a16="http://schemas.microsoft.com/office/drawing/2014/main" val="1226277856"/>
                    </a:ext>
                  </a:extLst>
                </a:gridCol>
              </a:tblGrid>
              <a:tr h="963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IRT14</a:t>
                      </a:r>
                      <a:endParaRPr lang="fr-BE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Emerging contaminants’ in soil and groundwater – ensuring long-term provision of drinking water as well as soil and freshwater ecosystem services</a:t>
                      </a:r>
                      <a:endParaRPr lang="fr-BE" sz="2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566273"/>
                  </a:ext>
                </a:extLst>
              </a:tr>
              <a:tr h="637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IRT2</a:t>
                      </a:r>
                      <a:endParaRPr lang="fr-BE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Recognizing the value of ecosystem services in land use decisions</a:t>
                      </a:r>
                      <a:endParaRPr lang="fr-BE" sz="2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76175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687BC9E-3F71-B243-9EE7-563B1B05D589}"/>
              </a:ext>
            </a:extLst>
          </p:cNvPr>
          <p:cNvSpPr txBox="1"/>
          <p:nvPr/>
        </p:nvSpPr>
        <p:spPr>
          <a:xfrm>
            <a:off x="7835155" y="3474435"/>
            <a:ext cx="42671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Emerging contaminants in point sources and as diffuse pollution in soil and groundwater</a:t>
            </a:r>
          </a:p>
          <a:p>
            <a:pPr marL="342900" indent="-342900">
              <a:buFont typeface="+mj-lt"/>
              <a:buAutoNum type="arabicPeriod"/>
            </a:pPr>
            <a:endParaRPr lang="en-US" sz="2800" b="1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Recognizing the value of soil in land use decision</a:t>
            </a:r>
            <a:endParaRPr lang="fr-FR" sz="2800" b="1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215D06-57B3-0D4B-87E2-D2166A1D7A5E}"/>
              </a:ext>
            </a:extLst>
          </p:cNvPr>
          <p:cNvSpPr txBox="1"/>
          <p:nvPr/>
        </p:nvSpPr>
        <p:spPr>
          <a:xfrm>
            <a:off x="8211672" y="1739153"/>
            <a:ext cx="3424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Recognizing and caring for soil and land as assets</a:t>
            </a:r>
            <a:r>
              <a:rPr lang="fr-BE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fr-FR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638A6E4-2F2D-5845-8161-B8631DC93BDB}"/>
              </a:ext>
            </a:extLst>
          </p:cNvPr>
          <p:cNvSpPr txBox="1">
            <a:spLocks/>
          </p:cNvSpPr>
          <p:nvPr/>
        </p:nvSpPr>
        <p:spPr>
          <a:xfrm>
            <a:off x="2074686" y="645983"/>
            <a:ext cx="4039243" cy="8606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Topic </a:t>
            </a:r>
            <a:r>
              <a:rPr lang="nl-NL" dirty="0" err="1"/>
              <a:t>selection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07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>
            <a:extLst>
              <a:ext uri="{FF2B5EF4-FFF2-40B4-BE49-F238E27FC236}">
                <a16:creationId xmlns:a16="http://schemas.microsoft.com/office/drawing/2014/main" id="{239CA615-2A7A-A042-AE47-10CEB565A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377" y="1044388"/>
            <a:ext cx="5752843" cy="4866610"/>
          </a:xfrm>
          <a:prstGeom prst="rect">
            <a:avLst/>
          </a:prstGeom>
        </p:spPr>
      </p:pic>
      <p:sp>
        <p:nvSpPr>
          <p:cNvPr id="8" name="textruta 4">
            <a:extLst>
              <a:ext uri="{FF2B5EF4-FFF2-40B4-BE49-F238E27FC236}">
                <a16:creationId xmlns:a16="http://schemas.microsoft.com/office/drawing/2014/main" id="{476A83AE-BB4D-F24C-B64E-802EB0C23288}"/>
              </a:ext>
            </a:extLst>
          </p:cNvPr>
          <p:cNvSpPr txBox="1"/>
          <p:nvPr/>
        </p:nvSpPr>
        <p:spPr>
          <a:xfrm flipH="1">
            <a:off x="215148" y="1957892"/>
            <a:ext cx="2088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Italy</a:t>
            </a:r>
            <a:r>
              <a:rPr lang="sv-SE" sz="2400" dirty="0"/>
              <a:t>?</a:t>
            </a:r>
          </a:p>
          <a:p>
            <a:r>
              <a:rPr lang="sv-SE" sz="2400" dirty="0" err="1"/>
              <a:t>Romania</a:t>
            </a:r>
            <a:r>
              <a:rPr lang="sv-SE" sz="2400" dirty="0"/>
              <a:t>?</a:t>
            </a:r>
          </a:p>
          <a:p>
            <a:r>
              <a:rPr lang="sv-SE" sz="2400" dirty="0"/>
              <a:t>Montenegro?</a:t>
            </a:r>
          </a:p>
          <a:p>
            <a:r>
              <a:rPr lang="sv-SE" sz="2400" dirty="0" err="1"/>
              <a:t>Germany</a:t>
            </a:r>
            <a:r>
              <a:rPr lang="sv-SE" sz="2400" dirty="0"/>
              <a:t>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FA07D5-F216-E34B-9A46-7EECE83E1D6F}"/>
              </a:ext>
            </a:extLst>
          </p:cNvPr>
          <p:cNvSpPr txBox="1"/>
          <p:nvPr/>
        </p:nvSpPr>
        <p:spPr>
          <a:xfrm>
            <a:off x="7694472" y="2188422"/>
            <a:ext cx="437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49C"/>
                </a:solidFill>
                <a:hlinkClick r:id="rId3"/>
              </a:rPr>
              <a:t>www.soilver.eu</a:t>
            </a:r>
            <a:endParaRPr lang="en-US" sz="3600" b="1" dirty="0">
              <a:solidFill>
                <a:srgbClr val="00449C"/>
              </a:solidFill>
            </a:endParaRPr>
          </a:p>
          <a:p>
            <a:pPr lvl="1"/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FAQ, Briefing Notes and more to come</a:t>
            </a:r>
          </a:p>
          <a:p>
            <a:pPr marL="0" lvl="1"/>
            <a:r>
              <a:rPr lang="en-US" sz="3600" b="1" i="1" dirty="0" err="1">
                <a:solidFill>
                  <a:srgbClr val="0070C0"/>
                </a:solidFill>
              </a:rPr>
              <a:t>info@soilver.eu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74231E66-4580-6B42-8DEB-CC894CFDD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68" y="3621126"/>
            <a:ext cx="1529741" cy="99586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2ABAF6B0-36CB-9946-BFE2-C84741EE7A08}"/>
              </a:ext>
            </a:extLst>
          </p:cNvPr>
          <p:cNvSpPr txBox="1">
            <a:spLocks/>
          </p:cNvSpPr>
          <p:nvPr/>
        </p:nvSpPr>
        <p:spPr>
          <a:xfrm>
            <a:off x="532761" y="359113"/>
            <a:ext cx="6316277" cy="8606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Partners </a:t>
            </a:r>
            <a:r>
              <a:rPr lang="nl-NL" sz="4000" dirty="0" err="1"/>
              <a:t>welcome</a:t>
            </a:r>
            <a:r>
              <a:rPr lang="nl-NL" sz="4000" dirty="0"/>
              <a:t> on board !</a:t>
            </a:r>
          </a:p>
        </p:txBody>
      </p:sp>
    </p:spTree>
    <p:extLst>
      <p:ext uri="{BB962C8B-B14F-4D97-AF65-F5344CB8AC3E}">
        <p14:creationId xmlns:p14="http://schemas.microsoft.com/office/powerpoint/2010/main" val="174009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05F759-7E22-8E45-B2AB-B405FE1A6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88" y="51513"/>
            <a:ext cx="2667512" cy="1736557"/>
          </a:xfrm>
          <a:prstGeom prst="rect">
            <a:avLst/>
          </a:prstGeom>
        </p:spPr>
      </p:pic>
      <p:pic>
        <p:nvPicPr>
          <p:cNvPr id="5" name="Image 20">
            <a:extLst>
              <a:ext uri="{FF2B5EF4-FFF2-40B4-BE49-F238E27FC236}">
                <a16:creationId xmlns:a16="http://schemas.microsoft.com/office/drawing/2014/main" id="{90E73DD9-514C-9B45-94D7-0136DF705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9" y="3425656"/>
            <a:ext cx="4609140" cy="329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">
            <a:extLst>
              <a:ext uri="{FF2B5EF4-FFF2-40B4-BE49-F238E27FC236}">
                <a16:creationId xmlns:a16="http://schemas.microsoft.com/office/drawing/2014/main" id="{42915B79-3A3D-A847-985F-10CF37F49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4" y="1689100"/>
            <a:ext cx="3096796" cy="4331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018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687794" y="2865065"/>
            <a:ext cx="2894938" cy="3142287"/>
            <a:chOff x="-281325" y="3267041"/>
            <a:chExt cx="2894938" cy="3142287"/>
          </a:xfrm>
        </p:grpSpPr>
        <p:pic>
          <p:nvPicPr>
            <p:cNvPr id="18" name="Picture 2" descr="Résultat de recherche d'images pour &quot;eline toes&quot;">
              <a:extLst>
                <a:ext uri="{FF2B5EF4-FFF2-40B4-BE49-F238E27FC236}">
                  <a16:creationId xmlns:a16="http://schemas.microsoft.com/office/drawing/2014/main" id="{80D973C0-7F0C-A246-B861-94F39B957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" t="1" r="1133" b="1085"/>
            <a:stretch/>
          </p:blipFill>
          <p:spPr bwMode="auto">
            <a:xfrm>
              <a:off x="330615" y="4117237"/>
              <a:ext cx="1598654" cy="16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Bouée 18">
              <a:extLst>
                <a:ext uri="{FF2B5EF4-FFF2-40B4-BE49-F238E27FC236}">
                  <a16:creationId xmlns:a16="http://schemas.microsoft.com/office/drawing/2014/main" id="{9B1AA2FE-647E-D541-A17F-77CE71EBEF06}"/>
                </a:ext>
              </a:extLst>
            </p:cNvPr>
            <p:cNvSpPr/>
            <p:nvPr/>
          </p:nvSpPr>
          <p:spPr>
            <a:xfrm>
              <a:off x="-281325" y="3267041"/>
              <a:ext cx="2894938" cy="3142287"/>
            </a:xfrm>
            <a:prstGeom prst="donut">
              <a:avLst>
                <a:gd name="adj" fmla="val 309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1B681C2-B37A-7B41-A7F0-0B469D9145FD}"/>
                </a:ext>
              </a:extLst>
            </p:cNvPr>
            <p:cNvSpPr/>
            <p:nvPr/>
          </p:nvSpPr>
          <p:spPr>
            <a:xfrm>
              <a:off x="596074" y="4132739"/>
              <a:ext cx="1113985" cy="139718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Picture 2" descr="Bildergebnis für Esther Goidts">
            <a:extLst>
              <a:ext uri="{FF2B5EF4-FFF2-40B4-BE49-F238E27FC236}">
                <a16:creationId xmlns:a16="http://schemas.microsoft.com/office/drawing/2014/main" id="{FFCC232F-8B76-4145-BA20-D2E4A898B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066" y="796127"/>
            <a:ext cx="1183561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ildergebnis für nele Bal">
            <a:extLst>
              <a:ext uri="{FF2B5EF4-FFF2-40B4-BE49-F238E27FC236}">
                <a16:creationId xmlns:a16="http://schemas.microsoft.com/office/drawing/2014/main" id="{A7DA8366-E2C4-0D45-A173-490732C39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069" y="3675939"/>
            <a:ext cx="1130045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gebnis für esther goidts">
            <a:extLst>
              <a:ext uri="{FF2B5EF4-FFF2-40B4-BE49-F238E27FC236}">
                <a16:creationId xmlns:a16="http://schemas.microsoft.com/office/drawing/2014/main" id="{AF35696A-CA23-E741-861F-849E83271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0957" y="761441"/>
            <a:ext cx="1145553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ldergebnis für esther goidts">
            <a:extLst>
              <a:ext uri="{FF2B5EF4-FFF2-40B4-BE49-F238E27FC236}">
                <a16:creationId xmlns:a16="http://schemas.microsoft.com/office/drawing/2014/main" id="{5CF8EEEC-025E-824D-904F-D20F02F8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957" y="3675939"/>
            <a:ext cx="1152701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92B8FC-D991-CE4F-B742-B4D8947C14FD}"/>
              </a:ext>
            </a:extLst>
          </p:cNvPr>
          <p:cNvSpPr/>
          <p:nvPr/>
        </p:nvSpPr>
        <p:spPr>
          <a:xfrm>
            <a:off x="1793631" y="2390318"/>
            <a:ext cx="4712677" cy="66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C76FD4-1175-C44A-82DF-F9C4769D3B1E}"/>
              </a:ext>
            </a:extLst>
          </p:cNvPr>
          <p:cNvSpPr/>
          <p:nvPr/>
        </p:nvSpPr>
        <p:spPr>
          <a:xfrm>
            <a:off x="1154724" y="5268332"/>
            <a:ext cx="6178061" cy="66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EDDFF3A-1B6A-BF4A-A62D-A93AA26A49FC}"/>
              </a:ext>
            </a:extLst>
          </p:cNvPr>
          <p:cNvSpPr txBox="1">
            <a:spLocks/>
          </p:cNvSpPr>
          <p:nvPr/>
        </p:nvSpPr>
        <p:spPr>
          <a:xfrm>
            <a:off x="1218559" y="2532185"/>
            <a:ext cx="6316277" cy="1069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 err="1"/>
              <a:t>Our</a:t>
            </a:r>
            <a:r>
              <a:rPr lang="nl-NL" sz="4000" dirty="0"/>
              <a:t> </a:t>
            </a:r>
            <a:r>
              <a:rPr lang="nl-NL" sz="4000" dirty="0" err="1"/>
              <a:t>ambassadors</a:t>
            </a:r>
            <a:r>
              <a:rPr lang="nl-NL" sz="4000" dirty="0"/>
              <a:t> are </a:t>
            </a:r>
            <a:r>
              <a:rPr lang="nl-NL" sz="4000" dirty="0" err="1"/>
              <a:t>with</a:t>
            </a:r>
            <a:r>
              <a:rPr lang="nl-NL" sz="4000" dirty="0"/>
              <a:t> </a:t>
            </a:r>
            <a:r>
              <a:rPr lang="nl-NL" sz="4000" dirty="0" err="1"/>
              <a:t>you</a:t>
            </a:r>
            <a:r>
              <a:rPr lang="nl-NL" sz="4000" dirty="0"/>
              <a:t> in </a:t>
            </a:r>
            <a:r>
              <a:rPr lang="nl-NL" sz="4000" dirty="0" err="1"/>
              <a:t>the</a:t>
            </a:r>
            <a:r>
              <a:rPr lang="nl-NL" sz="4000" dirty="0"/>
              <a:t> </a:t>
            </a:r>
            <a:r>
              <a:rPr lang="nl-NL" sz="4000" dirty="0" err="1"/>
              <a:t>rounds</a:t>
            </a:r>
            <a:r>
              <a:rPr lang="nl-NL" sz="4000" dirty="0"/>
              <a:t> of </a:t>
            </a:r>
            <a:r>
              <a:rPr lang="nl-NL" sz="4000" dirty="0" err="1"/>
              <a:t>discussion</a:t>
            </a:r>
            <a:r>
              <a:rPr lang="nl-NL" sz="4000" dirty="0"/>
              <a:t> </a:t>
            </a:r>
          </a:p>
        </p:txBody>
      </p:sp>
      <p:sp>
        <p:nvSpPr>
          <p:cNvPr id="13" name="Virage 12"/>
          <p:cNvSpPr/>
          <p:nvPr/>
        </p:nvSpPr>
        <p:spPr>
          <a:xfrm rot="10800000" flipH="1">
            <a:off x="6381750" y="5268332"/>
            <a:ext cx="695886" cy="666141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82658" y="5498461"/>
            <a:ext cx="223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chemeClr val="accent4"/>
                </a:solidFill>
              </a:rPr>
              <a:t>List of contact</a:t>
            </a:r>
          </a:p>
        </p:txBody>
      </p:sp>
    </p:spTree>
    <p:extLst>
      <p:ext uri="{BB962C8B-B14F-4D97-AF65-F5344CB8AC3E}">
        <p14:creationId xmlns:p14="http://schemas.microsoft.com/office/powerpoint/2010/main" val="6256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05F759-7E22-8E45-B2AB-B405FE1A6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88" y="51513"/>
            <a:ext cx="2667512" cy="1736557"/>
          </a:xfrm>
          <a:prstGeom prst="rect">
            <a:avLst/>
          </a:prstGeom>
        </p:spPr>
      </p:pic>
      <p:pic>
        <p:nvPicPr>
          <p:cNvPr id="5" name="Image 20">
            <a:extLst>
              <a:ext uri="{FF2B5EF4-FFF2-40B4-BE49-F238E27FC236}">
                <a16:creationId xmlns:a16="http://schemas.microsoft.com/office/drawing/2014/main" id="{90E73DD9-514C-9B45-94D7-0136DF705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9" y="3425656"/>
            <a:ext cx="4609140" cy="329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">
            <a:extLst>
              <a:ext uri="{FF2B5EF4-FFF2-40B4-BE49-F238E27FC236}">
                <a16:creationId xmlns:a16="http://schemas.microsoft.com/office/drawing/2014/main" id="{42915B79-3A3D-A847-985F-10CF37F49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4" y="1689100"/>
            <a:ext cx="3096796" cy="4331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èche courbée vers le haut 6">
            <a:extLst>
              <a:ext uri="{FF2B5EF4-FFF2-40B4-BE49-F238E27FC236}">
                <a16:creationId xmlns:a16="http://schemas.microsoft.com/office/drawing/2014/main" id="{6B95CF1D-5073-0F4B-9E67-A9DC9EBD4A7E}"/>
              </a:ext>
            </a:extLst>
          </p:cNvPr>
          <p:cNvSpPr/>
          <p:nvPr/>
        </p:nvSpPr>
        <p:spPr>
          <a:xfrm rot="20028021">
            <a:off x="5448300" y="2146300"/>
            <a:ext cx="3416300" cy="952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FBC812-57EA-0548-80D4-5FDE043ED0FA}"/>
              </a:ext>
            </a:extLst>
          </p:cNvPr>
          <p:cNvSpPr txBox="1"/>
          <p:nvPr/>
        </p:nvSpPr>
        <p:spPr>
          <a:xfrm>
            <a:off x="4038600" y="1943100"/>
            <a:ext cx="290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chemeClr val="accent2"/>
                </a:solidFill>
              </a:rPr>
              <a:t>Implementation</a:t>
            </a:r>
            <a:endParaRPr lang="fr-FR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3">
            <a:extLst>
              <a:ext uri="{FF2B5EF4-FFF2-40B4-BE49-F238E27FC236}">
                <a16:creationId xmlns:a16="http://schemas.microsoft.com/office/drawing/2014/main" id="{61477805-9F02-E243-B16E-7357541FD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2259" y="5842881"/>
            <a:ext cx="1529741" cy="995865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-281325" y="3267041"/>
            <a:ext cx="2894938" cy="3142287"/>
            <a:chOff x="-281325" y="3267041"/>
            <a:chExt cx="2894938" cy="3142287"/>
          </a:xfrm>
        </p:grpSpPr>
        <p:pic>
          <p:nvPicPr>
            <p:cNvPr id="20" name="Picture 2" descr="Résultat de recherche d'images pour &quot;eline toes&quot;">
              <a:extLst>
                <a:ext uri="{FF2B5EF4-FFF2-40B4-BE49-F238E27FC236}">
                  <a16:creationId xmlns:a16="http://schemas.microsoft.com/office/drawing/2014/main" id="{80D973C0-7F0C-A246-B861-94F39B957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" t="1" r="1133" b="1085"/>
            <a:stretch/>
          </p:blipFill>
          <p:spPr bwMode="auto">
            <a:xfrm>
              <a:off x="330615" y="4117237"/>
              <a:ext cx="1598654" cy="163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Bouée 20">
              <a:extLst>
                <a:ext uri="{FF2B5EF4-FFF2-40B4-BE49-F238E27FC236}">
                  <a16:creationId xmlns:a16="http://schemas.microsoft.com/office/drawing/2014/main" id="{9B1AA2FE-647E-D541-A17F-77CE71EBEF06}"/>
                </a:ext>
              </a:extLst>
            </p:cNvPr>
            <p:cNvSpPr/>
            <p:nvPr/>
          </p:nvSpPr>
          <p:spPr>
            <a:xfrm>
              <a:off x="-281325" y="3267041"/>
              <a:ext cx="2894938" cy="3142287"/>
            </a:xfrm>
            <a:prstGeom prst="donut">
              <a:avLst>
                <a:gd name="adj" fmla="val 309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1B681C2-B37A-7B41-A7F0-0B469D9145FD}"/>
                </a:ext>
              </a:extLst>
            </p:cNvPr>
            <p:cNvSpPr/>
            <p:nvPr/>
          </p:nvSpPr>
          <p:spPr>
            <a:xfrm>
              <a:off x="596074" y="4132739"/>
              <a:ext cx="1113985" cy="139718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hteck 7">
            <a:extLst>
              <a:ext uri="{FF2B5EF4-FFF2-40B4-BE49-F238E27FC236}">
                <a16:creationId xmlns:a16="http://schemas.microsoft.com/office/drawing/2014/main" id="{A4584AC9-185D-BC49-98A3-E7A186C52637}"/>
              </a:ext>
            </a:extLst>
          </p:cNvPr>
          <p:cNvSpPr/>
          <p:nvPr/>
        </p:nvSpPr>
        <p:spPr>
          <a:xfrm>
            <a:off x="2603925" y="6377581"/>
            <a:ext cx="7898802" cy="37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en-US" sz="1400" b="1" dirty="0">
                <a:solidFill>
                  <a:prstClr val="white"/>
                </a:solidFill>
              </a:rPr>
              <a:t>An initiative by former SNOWMAN members and some partners from the H2020 INSPIRATION project</a:t>
            </a:r>
            <a:endParaRPr lang="de-DE" sz="1400" b="1" dirty="0">
              <a:solidFill>
                <a:prstClr val="white"/>
              </a:solidFill>
            </a:endParaRPr>
          </a:p>
        </p:txBody>
      </p:sp>
      <p:sp>
        <p:nvSpPr>
          <p:cNvPr id="4" name="Rechteck 13">
            <a:extLst>
              <a:ext uri="{FF2B5EF4-FFF2-40B4-BE49-F238E27FC236}">
                <a16:creationId xmlns:a16="http://schemas.microsoft.com/office/drawing/2014/main" id="{AABA2AA5-1836-4B4A-A002-5E14A5A6544D}"/>
              </a:ext>
            </a:extLst>
          </p:cNvPr>
          <p:cNvSpPr/>
          <p:nvPr/>
        </p:nvSpPr>
        <p:spPr>
          <a:xfrm>
            <a:off x="1668567" y="4661180"/>
            <a:ext cx="404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err="1">
                <a:solidFill>
                  <a:prstClr val="black"/>
                </a:solidFill>
              </a:rPr>
              <a:t>Frédérique</a:t>
            </a:r>
            <a:r>
              <a:rPr lang="en-US" sz="1200" b="1" i="1" dirty="0">
                <a:solidFill>
                  <a:prstClr val="black"/>
                </a:solidFill>
              </a:rPr>
              <a:t> </a:t>
            </a:r>
            <a:r>
              <a:rPr lang="en-US" sz="1200" b="1" i="1" dirty="0" err="1">
                <a:solidFill>
                  <a:prstClr val="black"/>
                </a:solidFill>
              </a:rPr>
              <a:t>Cadiere</a:t>
            </a:r>
            <a:r>
              <a:rPr lang="en-US" sz="1200" b="1" i="1" dirty="0">
                <a:solidFill>
                  <a:prstClr val="black"/>
                </a:solidFill>
              </a:rPr>
              <a:t> &amp; Isabelle </a:t>
            </a:r>
            <a:r>
              <a:rPr lang="en-US" sz="1200" b="1" i="1" dirty="0" err="1">
                <a:solidFill>
                  <a:prstClr val="black"/>
                </a:solidFill>
              </a:rPr>
              <a:t>Feix</a:t>
            </a:r>
            <a:r>
              <a:rPr lang="en-US" sz="1200" b="1" i="1" dirty="0">
                <a:solidFill>
                  <a:prstClr val="black"/>
                </a:solidFill>
              </a:rPr>
              <a:t> (funders)</a:t>
            </a:r>
          </a:p>
          <a:p>
            <a:pPr algn="ctr"/>
            <a:r>
              <a:rPr lang="en-US" sz="1200" b="1" i="1" dirty="0">
                <a:solidFill>
                  <a:srgbClr val="3FA635"/>
                </a:solidFill>
              </a:rPr>
              <a:t>ADEME</a:t>
            </a:r>
          </a:p>
          <a:p>
            <a:pPr algn="ctr"/>
            <a:r>
              <a:rPr lang="en-US" sz="1200" b="1" i="1" dirty="0">
                <a:solidFill>
                  <a:srgbClr val="3FA635"/>
                </a:solidFill>
              </a:rPr>
              <a:t>French Environment and Energy Management Agency</a:t>
            </a:r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0E95B85E-8D51-2243-B0DF-0A607818E6E5}"/>
              </a:ext>
            </a:extLst>
          </p:cNvPr>
          <p:cNvSpPr txBox="1"/>
          <p:nvPr/>
        </p:nvSpPr>
        <p:spPr>
          <a:xfrm>
            <a:off x="4895190" y="5732290"/>
            <a:ext cx="24491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1"/>
            </a:lvl1pPr>
          </a:lstStyle>
          <a:p>
            <a:r>
              <a:rPr lang="en-US" sz="1200" dirty="0">
                <a:solidFill>
                  <a:prstClr val="black"/>
                </a:solidFill>
              </a:rPr>
              <a:t>Yvonne Ohlsson (facilitator)</a:t>
            </a:r>
          </a:p>
          <a:p>
            <a:r>
              <a:rPr lang="en-US" sz="1200" dirty="0">
                <a:solidFill>
                  <a:srgbClr val="3FA635"/>
                </a:solidFill>
              </a:rPr>
              <a:t>SGI </a:t>
            </a:r>
            <a:br>
              <a:rPr lang="en-US" sz="1200" dirty="0">
                <a:solidFill>
                  <a:srgbClr val="3FA635"/>
                </a:solidFill>
              </a:rPr>
            </a:br>
            <a:r>
              <a:rPr lang="en-US" sz="1200" dirty="0">
                <a:solidFill>
                  <a:srgbClr val="3FA635"/>
                </a:solidFill>
              </a:rPr>
              <a:t>Swedish Geotechnical Institute</a:t>
            </a:r>
            <a:endParaRPr lang="de-DE" sz="1200" dirty="0">
              <a:solidFill>
                <a:srgbClr val="3FA635"/>
              </a:solidFill>
            </a:endParaRPr>
          </a:p>
        </p:txBody>
      </p:sp>
      <p:sp>
        <p:nvSpPr>
          <p:cNvPr id="6" name="Textfeld 17">
            <a:extLst>
              <a:ext uri="{FF2B5EF4-FFF2-40B4-BE49-F238E27FC236}">
                <a16:creationId xmlns:a16="http://schemas.microsoft.com/office/drawing/2014/main" id="{B80E8CB5-12A2-8249-B4A3-F4574719CB33}"/>
              </a:ext>
            </a:extLst>
          </p:cNvPr>
          <p:cNvSpPr txBox="1"/>
          <p:nvPr/>
        </p:nvSpPr>
        <p:spPr>
          <a:xfrm>
            <a:off x="2350899" y="1967913"/>
            <a:ext cx="24491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1"/>
            </a:lvl1pPr>
          </a:lstStyle>
          <a:p>
            <a:r>
              <a:rPr lang="en-US" sz="1200" dirty="0" err="1">
                <a:solidFill>
                  <a:prstClr val="black"/>
                </a:solidFill>
              </a:rPr>
              <a:t>Nele</a:t>
            </a:r>
            <a:r>
              <a:rPr lang="en-US" sz="1200" dirty="0">
                <a:solidFill>
                  <a:prstClr val="black"/>
                </a:solidFill>
              </a:rPr>
              <a:t> Bal (funder)</a:t>
            </a:r>
          </a:p>
          <a:p>
            <a:r>
              <a:rPr lang="en-US" sz="1200" dirty="0">
                <a:solidFill>
                  <a:srgbClr val="3FA635"/>
                </a:solidFill>
              </a:rPr>
              <a:t>OVAM</a:t>
            </a:r>
          </a:p>
          <a:p>
            <a:r>
              <a:rPr lang="en-US" sz="1200" dirty="0">
                <a:solidFill>
                  <a:srgbClr val="3FA635"/>
                </a:solidFill>
              </a:rPr>
              <a:t>Public Waste Agency of Flanders</a:t>
            </a:r>
            <a:endParaRPr lang="de-DE" sz="1200" dirty="0">
              <a:solidFill>
                <a:srgbClr val="3FA635"/>
              </a:solidFill>
            </a:endParaRPr>
          </a:p>
        </p:txBody>
      </p:sp>
      <p:pic>
        <p:nvPicPr>
          <p:cNvPr id="7" name="Picture 2" descr="Bildergebnis für Esther Goidts">
            <a:extLst>
              <a:ext uri="{FF2B5EF4-FFF2-40B4-BE49-F238E27FC236}">
                <a16:creationId xmlns:a16="http://schemas.microsoft.com/office/drawing/2014/main" id="{9B091B68-FA87-B242-81DA-2032490C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58" y="861645"/>
            <a:ext cx="1183561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ildergebnis für nele Bal">
            <a:extLst>
              <a:ext uri="{FF2B5EF4-FFF2-40B4-BE49-F238E27FC236}">
                <a16:creationId xmlns:a16="http://schemas.microsoft.com/office/drawing/2014/main" id="{A9AE7504-DC1A-4B48-AB92-24CEC3BE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425" y="470712"/>
            <a:ext cx="1130045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gebnis für esther goidts">
            <a:extLst>
              <a:ext uri="{FF2B5EF4-FFF2-40B4-BE49-F238E27FC236}">
                <a16:creationId xmlns:a16="http://schemas.microsoft.com/office/drawing/2014/main" id="{97877EAE-CCE9-3A45-B445-0F6BB6A18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1131" y="3047426"/>
            <a:ext cx="1145553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Ähnliches Foto">
            <a:extLst>
              <a:ext uri="{FF2B5EF4-FFF2-40B4-BE49-F238E27FC236}">
                <a16:creationId xmlns:a16="http://schemas.microsoft.com/office/drawing/2014/main" id="{2D8ECADD-250C-C740-B97D-E43233A1E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8631" y="3052814"/>
            <a:ext cx="1130921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ldergebnis für esther goidts">
            <a:extLst>
              <a:ext uri="{FF2B5EF4-FFF2-40B4-BE49-F238E27FC236}">
                <a16:creationId xmlns:a16="http://schemas.microsoft.com/office/drawing/2014/main" id="{FE94CA87-B3D1-684C-BB50-21075E36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847" y="4129576"/>
            <a:ext cx="1152701" cy="1440000"/>
          </a:xfrm>
          <a:prstGeom prst="ellipse">
            <a:avLst/>
          </a:prstGeom>
          <a:ln w="3175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ildergebnis für Linda Maring">
            <a:extLst>
              <a:ext uri="{FF2B5EF4-FFF2-40B4-BE49-F238E27FC236}">
                <a16:creationId xmlns:a16="http://schemas.microsoft.com/office/drawing/2014/main" id="{9917DBEB-9702-6D44-8081-9E44D6DF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425" y="2516551"/>
            <a:ext cx="1142999" cy="1434776"/>
          </a:xfrm>
          <a:prstGeom prst="ellipse">
            <a:avLst/>
          </a:prstGeom>
          <a:ln w="158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ildergebnis für stephan bartke">
            <a:extLst>
              <a:ext uri="{FF2B5EF4-FFF2-40B4-BE49-F238E27FC236}">
                <a16:creationId xmlns:a16="http://schemas.microsoft.com/office/drawing/2014/main" id="{64D99E3A-4E56-CA4B-A372-9E685FCB6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3069" y="4297218"/>
            <a:ext cx="1102818" cy="1472587"/>
          </a:xfrm>
          <a:prstGeom prst="ellipse">
            <a:avLst/>
          </a:prstGeom>
          <a:ln w="158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5">
            <a:extLst>
              <a:ext uri="{FF2B5EF4-FFF2-40B4-BE49-F238E27FC236}">
                <a16:creationId xmlns:a16="http://schemas.microsoft.com/office/drawing/2014/main" id="{AFB46A8F-F992-7F45-AEF5-50998A6B9C65}"/>
              </a:ext>
            </a:extLst>
          </p:cNvPr>
          <p:cNvSpPr txBox="1"/>
          <p:nvPr/>
        </p:nvSpPr>
        <p:spPr>
          <a:xfrm>
            <a:off x="9749606" y="4127617"/>
            <a:ext cx="24491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1"/>
            </a:lvl1pPr>
          </a:lstStyle>
          <a:p>
            <a:r>
              <a:rPr lang="en-US" sz="1200" dirty="0">
                <a:solidFill>
                  <a:prstClr val="black"/>
                </a:solidFill>
              </a:rPr>
              <a:t>Linda </a:t>
            </a:r>
            <a:r>
              <a:rPr lang="en-US" sz="1200" dirty="0" err="1">
                <a:solidFill>
                  <a:prstClr val="black"/>
                </a:solidFill>
              </a:rPr>
              <a:t>Maring</a:t>
            </a:r>
            <a:r>
              <a:rPr lang="en-US" sz="1200" dirty="0">
                <a:solidFill>
                  <a:prstClr val="black"/>
                </a:solidFill>
              </a:rPr>
              <a:t> (facilitator)</a:t>
            </a:r>
          </a:p>
          <a:p>
            <a:r>
              <a:rPr lang="en-US" sz="1200" dirty="0" err="1">
                <a:solidFill>
                  <a:srgbClr val="3FA635"/>
                </a:solidFill>
              </a:rPr>
              <a:t>Deltares</a:t>
            </a:r>
            <a:br>
              <a:rPr lang="en-US" sz="1200" dirty="0">
                <a:solidFill>
                  <a:srgbClr val="3FA635"/>
                </a:solidFill>
              </a:rPr>
            </a:br>
            <a:endParaRPr lang="de-DE" sz="1200" dirty="0">
              <a:solidFill>
                <a:srgbClr val="3FA635"/>
              </a:solidFill>
            </a:endParaRPr>
          </a:p>
        </p:txBody>
      </p:sp>
      <p:sp>
        <p:nvSpPr>
          <p:cNvPr id="15" name="Textfeld 15">
            <a:extLst>
              <a:ext uri="{FF2B5EF4-FFF2-40B4-BE49-F238E27FC236}">
                <a16:creationId xmlns:a16="http://schemas.microsoft.com/office/drawing/2014/main" id="{E1025A48-20B4-BA46-A33A-D97073DB9D2E}"/>
              </a:ext>
            </a:extLst>
          </p:cNvPr>
          <p:cNvSpPr txBox="1"/>
          <p:nvPr/>
        </p:nvSpPr>
        <p:spPr>
          <a:xfrm>
            <a:off x="8465046" y="5837393"/>
            <a:ext cx="24491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1"/>
            </a:lvl1pPr>
          </a:lstStyle>
          <a:p>
            <a:r>
              <a:rPr lang="en-US" sz="1200" dirty="0">
                <a:solidFill>
                  <a:prstClr val="black"/>
                </a:solidFill>
              </a:rPr>
              <a:t>Stephan Bartke (facilitator)</a:t>
            </a:r>
          </a:p>
          <a:p>
            <a:r>
              <a:rPr lang="en-US" sz="1200" dirty="0">
                <a:solidFill>
                  <a:srgbClr val="3FA635"/>
                </a:solidFill>
              </a:rPr>
              <a:t>UBA</a:t>
            </a:r>
            <a:br>
              <a:rPr lang="en-US" sz="1200" dirty="0">
                <a:solidFill>
                  <a:srgbClr val="3FA635"/>
                </a:solidFill>
              </a:rPr>
            </a:br>
            <a:endParaRPr lang="de-DE" sz="1200" dirty="0">
              <a:solidFill>
                <a:srgbClr val="3FA635"/>
              </a:solidFill>
            </a:endParaRPr>
          </a:p>
        </p:txBody>
      </p:sp>
      <p:sp>
        <p:nvSpPr>
          <p:cNvPr id="16" name="Rechteck 6">
            <a:extLst>
              <a:ext uri="{FF2B5EF4-FFF2-40B4-BE49-F238E27FC236}">
                <a16:creationId xmlns:a16="http://schemas.microsoft.com/office/drawing/2014/main" id="{28069AA5-2ADA-B148-91EA-1C268B0FBCE9}"/>
              </a:ext>
            </a:extLst>
          </p:cNvPr>
          <p:cNvSpPr/>
          <p:nvPr/>
        </p:nvSpPr>
        <p:spPr>
          <a:xfrm>
            <a:off x="63500" y="2431059"/>
            <a:ext cx="261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prstClr val="black"/>
                </a:solidFill>
              </a:rPr>
              <a:t>Esther Goidts (funder)</a:t>
            </a:r>
          </a:p>
          <a:p>
            <a:pPr algn="ctr"/>
            <a:r>
              <a:rPr lang="fr-FR" sz="1200" b="1" i="1" dirty="0">
                <a:solidFill>
                  <a:srgbClr val="3FA635"/>
                </a:solidFill>
              </a:rPr>
              <a:t>SPW</a:t>
            </a:r>
          </a:p>
          <a:p>
            <a:pPr algn="ctr"/>
            <a:r>
              <a:rPr lang="fr-FR" sz="1200" b="1" i="1" dirty="0">
                <a:solidFill>
                  <a:srgbClr val="3FA635"/>
                </a:solidFill>
              </a:rPr>
              <a:t>Service Public de Wallonie</a:t>
            </a:r>
            <a:endParaRPr lang="en-US" sz="1200" b="1" i="1" dirty="0">
              <a:solidFill>
                <a:srgbClr val="3FA635"/>
              </a:solidFill>
            </a:endParaRPr>
          </a:p>
        </p:txBody>
      </p:sp>
      <p:sp>
        <p:nvSpPr>
          <p:cNvPr id="23" name="Textfeld 17">
            <a:extLst>
              <a:ext uri="{FF2B5EF4-FFF2-40B4-BE49-F238E27FC236}">
                <a16:creationId xmlns:a16="http://schemas.microsoft.com/office/drawing/2014/main" id="{3AF228C9-9E4F-584E-A53B-176AE68E46D0}"/>
              </a:ext>
            </a:extLst>
          </p:cNvPr>
          <p:cNvSpPr txBox="1"/>
          <p:nvPr/>
        </p:nvSpPr>
        <p:spPr>
          <a:xfrm>
            <a:off x="-19321" y="5642643"/>
            <a:ext cx="24491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 i="1"/>
            </a:lvl1pPr>
          </a:lstStyle>
          <a:p>
            <a:r>
              <a:rPr lang="en-US" sz="1200" dirty="0">
                <a:solidFill>
                  <a:prstClr val="black"/>
                </a:solidFill>
              </a:rPr>
              <a:t>Eline Toes (funder)</a:t>
            </a:r>
          </a:p>
          <a:p>
            <a:r>
              <a:rPr lang="en-US" sz="1200" dirty="0">
                <a:solidFill>
                  <a:srgbClr val="3FA635"/>
                </a:solidFill>
              </a:rPr>
              <a:t>Ministry of Infrastructure and 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28496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>
            <a:extLst>
              <a:ext uri="{FF2B5EF4-FFF2-40B4-BE49-F238E27FC236}">
                <a16:creationId xmlns:a16="http://schemas.microsoft.com/office/drawing/2014/main" id="{33CDC5B5-01ED-9740-93A7-CC1235693E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658" y="5031587"/>
            <a:ext cx="1529741" cy="995865"/>
          </a:xfrm>
          <a:prstGeom prst="rect">
            <a:avLst/>
          </a:prstGeom>
        </p:spPr>
      </p:pic>
      <p:sp>
        <p:nvSpPr>
          <p:cNvPr id="16" name="Rectangle 28">
            <a:extLst>
              <a:ext uri="{FF2B5EF4-FFF2-40B4-BE49-F238E27FC236}">
                <a16:creationId xmlns:a16="http://schemas.microsoft.com/office/drawing/2014/main" id="{C2DC4707-DFDD-3841-AAAF-F832BA918BC1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0" name="Bildobjekt 1">
            <a:extLst>
              <a:ext uri="{FF2B5EF4-FFF2-40B4-BE49-F238E27FC236}">
                <a16:creationId xmlns:a16="http://schemas.microsoft.com/office/drawing/2014/main" id="{C13A09A6-3137-C848-95CA-48A59494D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09" y="2121672"/>
            <a:ext cx="2065065" cy="2888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4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6" name="Rechteck 25">
            <a:extLst>
              <a:ext uri="{FF2B5EF4-FFF2-40B4-BE49-F238E27FC236}">
                <a16:creationId xmlns:a16="http://schemas.microsoft.com/office/drawing/2014/main" id="{DFEC87A2-31F8-5F41-A7A6-455DA58DEF78}"/>
              </a:ext>
            </a:extLst>
          </p:cNvPr>
          <p:cNvSpPr/>
          <p:nvPr/>
        </p:nvSpPr>
        <p:spPr>
          <a:xfrm>
            <a:off x="1923529" y="11340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 indent="0">
              <a:buNone/>
            </a:pPr>
            <a:r>
              <a:rPr lang="en-US" dirty="0"/>
              <a:t>Starting Point is a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Strategic Research Agenda.</a:t>
            </a:r>
            <a:endParaRPr lang="de-DE" b="1" dirty="0">
              <a:solidFill>
                <a:srgbClr val="004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pilkoppling 85">
            <a:extLst>
              <a:ext uri="{FF2B5EF4-FFF2-40B4-BE49-F238E27FC236}">
                <a16:creationId xmlns:a16="http://schemas.microsoft.com/office/drawing/2014/main" id="{66FCC486-9D27-5543-81CB-0AAC3F789A49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1" name="Rechteck 25">
            <a:extLst>
              <a:ext uri="{FF2B5EF4-FFF2-40B4-BE49-F238E27FC236}">
                <a16:creationId xmlns:a16="http://schemas.microsoft.com/office/drawing/2014/main" id="{02D35C3E-8279-C745-8D3E-305DD57FDF7C}"/>
              </a:ext>
            </a:extLst>
          </p:cNvPr>
          <p:cNvSpPr/>
          <p:nvPr/>
        </p:nvSpPr>
        <p:spPr>
          <a:xfrm>
            <a:off x="1529077" y="11340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 indent="0">
              <a:buNone/>
            </a:pPr>
            <a:r>
              <a:rPr lang="en-US" dirty="0"/>
              <a:t>An agenda that is reflecting actual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stakeholders’ demands.</a:t>
            </a:r>
            <a:endParaRPr lang="de-DE" b="1" dirty="0">
              <a:solidFill>
                <a:srgbClr val="00449C"/>
              </a:solidFill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Gleichschenkliges Dreieck 11">
            <a:extLst>
              <a:ext uri="{FF2B5EF4-FFF2-40B4-BE49-F238E27FC236}">
                <a16:creationId xmlns:a16="http://schemas.microsoft.com/office/drawing/2014/main" id="{BFAB5D43-9B8B-FD4C-B145-0A934BDF6DB8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92E31FF3-AF8B-7948-8630-FC6AAC327F5A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F8192AD6-05B8-494D-BBFF-9B8E8320D42B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B1907ACC-B1EB-844B-A08F-7B4C5A99FC0F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27" name="Raute 18">
            <a:extLst>
              <a:ext uri="{FF2B5EF4-FFF2-40B4-BE49-F238E27FC236}">
                <a16:creationId xmlns:a16="http://schemas.microsoft.com/office/drawing/2014/main" id="{26B9F225-D123-D942-8038-DDC4A4BF153F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8" name="Regelmäßiges Fünfeck 19">
            <a:extLst>
              <a:ext uri="{FF2B5EF4-FFF2-40B4-BE49-F238E27FC236}">
                <a16:creationId xmlns:a16="http://schemas.microsoft.com/office/drawing/2014/main" id="{5C673FA4-D9BE-374D-9DE4-E03668803698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9" name="TextBox 48">
            <a:extLst>
              <a:ext uri="{FF2B5EF4-FFF2-40B4-BE49-F238E27FC236}">
                <a16:creationId xmlns:a16="http://schemas.microsoft.com/office/drawing/2014/main" id="{8ED56C62-2C5D-E24C-9098-CE0F0A7A247E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12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echteck 6">
            <a:extLst>
              <a:ext uri="{FF2B5EF4-FFF2-40B4-BE49-F238E27FC236}">
                <a16:creationId xmlns:a16="http://schemas.microsoft.com/office/drawing/2014/main" id="{FA76DF97-B6A1-A74F-813C-8A00F7EAB8AC}"/>
              </a:ext>
            </a:extLst>
          </p:cNvPr>
          <p:cNvSpPr/>
          <p:nvPr/>
        </p:nvSpPr>
        <p:spPr>
          <a:xfrm>
            <a:off x="1152562" y="1134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 indent="0">
              <a:buNone/>
            </a:pPr>
            <a:r>
              <a:rPr lang="en-US" dirty="0"/>
              <a:t>An self-financed, independent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platform for funders</a:t>
            </a:r>
            <a:r>
              <a:rPr lang="en-US" dirty="0">
                <a:sym typeface="Wingdings" panose="05000000000000000000" pitchFamily="2" charset="2"/>
              </a:rPr>
              <a:t>, who seek to implement parts of this research agenda.</a:t>
            </a:r>
            <a:endParaRPr lang="de-DE" dirty="0"/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cxnSp>
        <p:nvCxnSpPr>
          <p:cNvPr id="25" name="Rak pilkoppling 85">
            <a:extLst>
              <a:ext uri="{FF2B5EF4-FFF2-40B4-BE49-F238E27FC236}">
                <a16:creationId xmlns:a16="http://schemas.microsoft.com/office/drawing/2014/main" id="{F17D5349-D1EC-5247-B63B-A5E0CC55B4EE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1" name="Rechteck 11">
            <a:extLst>
              <a:ext uri="{FF2B5EF4-FFF2-40B4-BE49-F238E27FC236}">
                <a16:creationId xmlns:a16="http://schemas.microsoft.com/office/drawing/2014/main" id="{0B348BC0-3CC5-5043-9018-56954B84776E}"/>
              </a:ext>
            </a:extLst>
          </p:cNvPr>
          <p:cNvSpPr/>
          <p:nvPr/>
        </p:nvSpPr>
        <p:spPr>
          <a:xfrm>
            <a:off x="596750" y="1143000"/>
            <a:ext cx="6700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dirty="0"/>
              <a:t>Participating partners agree on the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governance of the platform</a:t>
            </a:r>
            <a:r>
              <a:rPr lang="en-US" dirty="0">
                <a:sym typeface="Wingdings" panose="05000000000000000000" pitchFamily="2" charset="2"/>
              </a:rPr>
              <a:t>, e.g. establishment of a Platform Steering Committee, Secretariat, Task Groups and National Networking </a:t>
            </a: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 long term activity</a:t>
            </a:r>
            <a:endParaRPr lang="de-DE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cxnSp>
        <p:nvCxnSpPr>
          <p:cNvPr id="41" name="Rak pilkoppling 85">
            <a:extLst>
              <a:ext uri="{FF2B5EF4-FFF2-40B4-BE49-F238E27FC236}">
                <a16:creationId xmlns:a16="http://schemas.microsoft.com/office/drawing/2014/main" id="{6B6A2F8D-DF0A-3942-B7F7-7FFBC393E275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ruta 10">
            <a:extLst>
              <a:ext uri="{FF2B5EF4-FFF2-40B4-BE49-F238E27FC236}">
                <a16:creationId xmlns:a16="http://schemas.microsoft.com/office/drawing/2014/main" id="{E9406B10-684E-0C44-8341-2A87FFA56BCF}"/>
              </a:ext>
            </a:extLst>
          </p:cNvPr>
          <p:cNvSpPr txBox="1"/>
          <p:nvPr/>
        </p:nvSpPr>
        <p:spPr>
          <a:xfrm>
            <a:off x="9788611" y="1423894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www.soilver.eu</a:t>
            </a:r>
            <a:r>
              <a:rPr lang="sv-SE" dirty="0"/>
              <a:t> </a:t>
            </a: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6D18B32D-6075-5D40-9C1E-56588C136047}"/>
              </a:ext>
            </a:extLst>
          </p:cNvPr>
          <p:cNvSpPr/>
          <p:nvPr/>
        </p:nvSpPr>
        <p:spPr>
          <a:xfrm>
            <a:off x="8781977" y="4765552"/>
            <a:ext cx="1524521" cy="5492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Stakeholders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2" name="Oval 4">
            <a:extLst>
              <a:ext uri="{FF2B5EF4-FFF2-40B4-BE49-F238E27FC236}">
                <a16:creationId xmlns:a16="http://schemas.microsoft.com/office/drawing/2014/main" id="{7C115F3C-C822-C847-9E4D-381E88F47670}"/>
              </a:ext>
            </a:extLst>
          </p:cNvPr>
          <p:cNvSpPr/>
          <p:nvPr/>
        </p:nvSpPr>
        <p:spPr>
          <a:xfrm>
            <a:off x="8942417" y="5159970"/>
            <a:ext cx="142692" cy="137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73" name="Gleichschenkliges Dreieck 22">
            <a:extLst>
              <a:ext uri="{FF2B5EF4-FFF2-40B4-BE49-F238E27FC236}">
                <a16:creationId xmlns:a16="http://schemas.microsoft.com/office/drawing/2014/main" id="{823BA995-B256-1C41-B8EA-E9CB227FB353}"/>
              </a:ext>
            </a:extLst>
          </p:cNvPr>
          <p:cNvSpPr/>
          <p:nvPr/>
        </p:nvSpPr>
        <p:spPr>
          <a:xfrm>
            <a:off x="9268459" y="5047505"/>
            <a:ext cx="208634" cy="1712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4" name="Raute 23">
            <a:extLst>
              <a:ext uri="{FF2B5EF4-FFF2-40B4-BE49-F238E27FC236}">
                <a16:creationId xmlns:a16="http://schemas.microsoft.com/office/drawing/2014/main" id="{3F33D6DD-1AA0-B641-B422-C313B39AB3B1}"/>
              </a:ext>
            </a:extLst>
          </p:cNvPr>
          <p:cNvSpPr/>
          <p:nvPr/>
        </p:nvSpPr>
        <p:spPr>
          <a:xfrm>
            <a:off x="9634817" y="5117869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75" name="Regelmäßiges Fünfeck 24">
            <a:extLst>
              <a:ext uri="{FF2B5EF4-FFF2-40B4-BE49-F238E27FC236}">
                <a16:creationId xmlns:a16="http://schemas.microsoft.com/office/drawing/2014/main" id="{F5C9AF2C-1408-3940-A969-06D1CDAA7736}"/>
              </a:ext>
            </a:extLst>
          </p:cNvPr>
          <p:cNvSpPr/>
          <p:nvPr/>
        </p:nvSpPr>
        <p:spPr>
          <a:xfrm>
            <a:off x="10008196" y="5070752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3" name="Gleichschenkliges Dreieck 11">
            <a:extLst>
              <a:ext uri="{FF2B5EF4-FFF2-40B4-BE49-F238E27FC236}">
                <a16:creationId xmlns:a16="http://schemas.microsoft.com/office/drawing/2014/main" id="{4E75BD44-4363-BB4D-B2D2-86D190942CBB}"/>
              </a:ext>
            </a:extLst>
          </p:cNvPr>
          <p:cNvSpPr/>
          <p:nvPr/>
        </p:nvSpPr>
        <p:spPr>
          <a:xfrm>
            <a:off x="912069" y="6537664"/>
            <a:ext cx="167539" cy="17120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TextBox 48">
            <a:extLst>
              <a:ext uri="{FF2B5EF4-FFF2-40B4-BE49-F238E27FC236}">
                <a16:creationId xmlns:a16="http://schemas.microsoft.com/office/drawing/2014/main" id="{1636FFF4-1738-B549-BB56-63E4A8F24B03}"/>
              </a:ext>
            </a:extLst>
          </p:cNvPr>
          <p:cNvSpPr txBox="1"/>
          <p:nvPr/>
        </p:nvSpPr>
        <p:spPr>
          <a:xfrm>
            <a:off x="1134038" y="6443773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Researcher</a:t>
            </a:r>
            <a:endParaRPr lang="en-GB" sz="2000" dirty="0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D19D15FB-120D-7645-BF3F-2B7DFF2B5DF6}"/>
              </a:ext>
            </a:extLst>
          </p:cNvPr>
          <p:cNvSpPr/>
          <p:nvPr/>
        </p:nvSpPr>
        <p:spPr>
          <a:xfrm>
            <a:off x="897216" y="6283165"/>
            <a:ext cx="142692" cy="1373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5AE74AFB-C0A6-AB48-914E-3EBD3822BCB8}"/>
              </a:ext>
            </a:extLst>
          </p:cNvPr>
          <p:cNvSpPr txBox="1"/>
          <p:nvPr/>
        </p:nvSpPr>
        <p:spPr>
          <a:xfrm>
            <a:off x="1136718" y="6171538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Funder</a:t>
            </a:r>
            <a:endParaRPr lang="en-GB" sz="2000" dirty="0"/>
          </a:p>
        </p:txBody>
      </p:sp>
      <p:sp>
        <p:nvSpPr>
          <p:cNvPr id="18" name="Raute 18">
            <a:extLst>
              <a:ext uri="{FF2B5EF4-FFF2-40B4-BE49-F238E27FC236}">
                <a16:creationId xmlns:a16="http://schemas.microsoft.com/office/drawing/2014/main" id="{F92CB85C-F6F5-D04A-B762-2A33CC7B0572}"/>
              </a:ext>
            </a:extLst>
          </p:cNvPr>
          <p:cNvSpPr/>
          <p:nvPr/>
        </p:nvSpPr>
        <p:spPr>
          <a:xfrm>
            <a:off x="793379" y="5788377"/>
            <a:ext cx="154841" cy="16418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Regelmäßiges Fünfeck 19">
            <a:extLst>
              <a:ext uri="{FF2B5EF4-FFF2-40B4-BE49-F238E27FC236}">
                <a16:creationId xmlns:a16="http://schemas.microsoft.com/office/drawing/2014/main" id="{D568B8AD-83F6-8649-B5D7-BE4967870306}"/>
              </a:ext>
            </a:extLst>
          </p:cNvPr>
          <p:cNvSpPr/>
          <p:nvPr/>
        </p:nvSpPr>
        <p:spPr>
          <a:xfrm>
            <a:off x="986136" y="5794686"/>
            <a:ext cx="160020" cy="1578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DEE9C833-B836-D14E-9BA6-F350322F5AB2}"/>
              </a:ext>
            </a:extLst>
          </p:cNvPr>
          <p:cNvSpPr txBox="1"/>
          <p:nvPr/>
        </p:nvSpPr>
        <p:spPr>
          <a:xfrm>
            <a:off x="1136718" y="5576052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and land </a:t>
            </a:r>
            <a:br>
              <a:rPr lang="en-US" sz="2000" dirty="0"/>
            </a:br>
            <a:r>
              <a:rPr lang="en-US" sz="2000" dirty="0"/>
              <a:t>stakeholder</a:t>
            </a:r>
            <a:endParaRPr lang="en-GB" sz="2000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A0A6A05-4AD2-1A43-9286-A6DC265643EB}"/>
              </a:ext>
            </a:extLst>
          </p:cNvPr>
          <p:cNvSpPr/>
          <p:nvPr/>
        </p:nvSpPr>
        <p:spPr>
          <a:xfrm>
            <a:off x="4195483" y="4756942"/>
            <a:ext cx="3101788" cy="549291"/>
          </a:xfrm>
          <a:prstGeom prst="rect">
            <a:avLst/>
          </a:prstGeom>
          <a:solidFill>
            <a:srgbClr val="E85B76"/>
          </a:solidFill>
          <a:ln>
            <a:solidFill>
              <a:srgbClr val="8064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Strategic Research Agenda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Isosceles Triangle 27">
            <a:extLst>
              <a:ext uri="{FF2B5EF4-FFF2-40B4-BE49-F238E27FC236}">
                <a16:creationId xmlns:a16="http://schemas.microsoft.com/office/drawing/2014/main" id="{9E21E10E-C96A-AD48-AA86-83360F5FB911}"/>
              </a:ext>
            </a:extLst>
          </p:cNvPr>
          <p:cNvSpPr/>
          <p:nvPr/>
        </p:nvSpPr>
        <p:spPr>
          <a:xfrm>
            <a:off x="2615535" y="6303969"/>
            <a:ext cx="6416405" cy="428196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3939" h="848591">
                <a:moveTo>
                  <a:pt x="0" y="848591"/>
                </a:moveTo>
                <a:lnTo>
                  <a:pt x="407030" y="22370"/>
                </a:lnTo>
                <a:lnTo>
                  <a:pt x="8793334" y="0"/>
                </a:lnTo>
                <a:lnTo>
                  <a:pt x="9273939" y="848591"/>
                </a:lnTo>
                <a:lnTo>
                  <a:pt x="0" y="8485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SOILveR</a:t>
            </a:r>
            <a:r>
              <a:rPr lang="en-US" dirty="0"/>
              <a:t> Platform</a:t>
            </a:r>
            <a:endParaRPr lang="en-GB" dirty="0"/>
          </a:p>
        </p:txBody>
      </p:sp>
      <p:sp>
        <p:nvSpPr>
          <p:cNvPr id="25" name="Isosceles Triangle 27">
            <a:extLst>
              <a:ext uri="{FF2B5EF4-FFF2-40B4-BE49-F238E27FC236}">
                <a16:creationId xmlns:a16="http://schemas.microsoft.com/office/drawing/2014/main" id="{D814E9E6-03C9-5B45-A96E-F60AA190E5FC}"/>
              </a:ext>
            </a:extLst>
          </p:cNvPr>
          <p:cNvSpPr/>
          <p:nvPr/>
        </p:nvSpPr>
        <p:spPr>
          <a:xfrm>
            <a:off x="3272352" y="5397272"/>
            <a:ext cx="5026374" cy="835671"/>
          </a:xfrm>
          <a:custGeom>
            <a:avLst/>
            <a:gdLst>
              <a:gd name="connsiteX0" fmla="*/ 0 w 9273939"/>
              <a:gd name="connsiteY0" fmla="*/ 876300 h 876300"/>
              <a:gd name="connsiteX1" fmla="*/ 4636970 w 9273939"/>
              <a:gd name="connsiteY1" fmla="*/ 0 h 876300"/>
              <a:gd name="connsiteX2" fmla="*/ 9273939 w 9273939"/>
              <a:gd name="connsiteY2" fmla="*/ 876300 h 876300"/>
              <a:gd name="connsiteX3" fmla="*/ 0 w 9273939"/>
              <a:gd name="connsiteY3" fmla="*/ 876300 h 876300"/>
              <a:gd name="connsiteX0" fmla="*/ 180227 w 9454166"/>
              <a:gd name="connsiteY0" fmla="*/ 876300 h 876300"/>
              <a:gd name="connsiteX1" fmla="*/ 434857 w 9454166"/>
              <a:gd name="connsiteY1" fmla="*/ 50079 h 876300"/>
              <a:gd name="connsiteX2" fmla="*/ 4817197 w 9454166"/>
              <a:gd name="connsiteY2" fmla="*/ 0 h 876300"/>
              <a:gd name="connsiteX3" fmla="*/ 9454166 w 9454166"/>
              <a:gd name="connsiteY3" fmla="*/ 876300 h 876300"/>
              <a:gd name="connsiteX4" fmla="*/ 180227 w 9454166"/>
              <a:gd name="connsiteY4" fmla="*/ 876300 h 876300"/>
              <a:gd name="connsiteX0" fmla="*/ 0 w 9273939"/>
              <a:gd name="connsiteY0" fmla="*/ 876300 h 876300"/>
              <a:gd name="connsiteX1" fmla="*/ 254630 w 9273939"/>
              <a:gd name="connsiteY1" fmla="*/ 50079 h 876300"/>
              <a:gd name="connsiteX2" fmla="*/ 4636970 w 9273939"/>
              <a:gd name="connsiteY2" fmla="*/ 0 h 876300"/>
              <a:gd name="connsiteX3" fmla="*/ 9273939 w 9273939"/>
              <a:gd name="connsiteY3" fmla="*/ 876300 h 876300"/>
              <a:gd name="connsiteX4" fmla="*/ 0 w 9273939"/>
              <a:gd name="connsiteY4" fmla="*/ 876300 h 876300"/>
              <a:gd name="connsiteX0" fmla="*/ 0 w 9273939"/>
              <a:gd name="connsiteY0" fmla="*/ 848591 h 848591"/>
              <a:gd name="connsiteX1" fmla="*/ 2546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9273939"/>
              <a:gd name="connsiteY0" fmla="*/ 848591 h 848591"/>
              <a:gd name="connsiteX1" fmla="*/ 407030 w 9273939"/>
              <a:gd name="connsiteY1" fmla="*/ 22370 h 848591"/>
              <a:gd name="connsiteX2" fmla="*/ 8793334 w 9273939"/>
              <a:gd name="connsiteY2" fmla="*/ 0 h 848591"/>
              <a:gd name="connsiteX3" fmla="*/ 9273939 w 9273939"/>
              <a:gd name="connsiteY3" fmla="*/ 848591 h 848591"/>
              <a:gd name="connsiteX4" fmla="*/ 0 w 9273939"/>
              <a:gd name="connsiteY4" fmla="*/ 848591 h 848591"/>
              <a:gd name="connsiteX0" fmla="*/ 0 w 8878828"/>
              <a:gd name="connsiteY0" fmla="*/ 848591 h 848591"/>
              <a:gd name="connsiteX1" fmla="*/ 11919 w 8878828"/>
              <a:gd name="connsiteY1" fmla="*/ 22370 h 848591"/>
              <a:gd name="connsiteX2" fmla="*/ 8398223 w 8878828"/>
              <a:gd name="connsiteY2" fmla="*/ 0 h 848591"/>
              <a:gd name="connsiteX3" fmla="*/ 8878828 w 8878828"/>
              <a:gd name="connsiteY3" fmla="*/ 848591 h 848591"/>
              <a:gd name="connsiteX4" fmla="*/ 0 w 8878828"/>
              <a:gd name="connsiteY4" fmla="*/ 848591 h 848591"/>
              <a:gd name="connsiteX0" fmla="*/ 0 w 8416259"/>
              <a:gd name="connsiteY0" fmla="*/ 848591 h 848591"/>
              <a:gd name="connsiteX1" fmla="*/ 11919 w 8416259"/>
              <a:gd name="connsiteY1" fmla="*/ 22370 h 848591"/>
              <a:gd name="connsiteX2" fmla="*/ 8398223 w 8416259"/>
              <a:gd name="connsiteY2" fmla="*/ 0 h 848591"/>
              <a:gd name="connsiteX3" fmla="*/ 8416259 w 8416259"/>
              <a:gd name="connsiteY3" fmla="*/ 830247 h 848591"/>
              <a:gd name="connsiteX4" fmla="*/ 0 w 8416259"/>
              <a:gd name="connsiteY4" fmla="*/ 848591 h 848591"/>
              <a:gd name="connsiteX0" fmla="*/ 0 w 8416259"/>
              <a:gd name="connsiteY0" fmla="*/ 857763 h 857763"/>
              <a:gd name="connsiteX1" fmla="*/ 11919 w 8416259"/>
              <a:gd name="connsiteY1" fmla="*/ 31542 h 857763"/>
              <a:gd name="connsiteX2" fmla="*/ 8388587 w 8416259"/>
              <a:gd name="connsiteY2" fmla="*/ 0 h 857763"/>
              <a:gd name="connsiteX3" fmla="*/ 8416259 w 8416259"/>
              <a:gd name="connsiteY3" fmla="*/ 839419 h 857763"/>
              <a:gd name="connsiteX4" fmla="*/ 0 w 8416259"/>
              <a:gd name="connsiteY4" fmla="*/ 857763 h 8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6259" h="857763">
                <a:moveTo>
                  <a:pt x="0" y="857763"/>
                </a:moveTo>
                <a:lnTo>
                  <a:pt x="11919" y="31542"/>
                </a:lnTo>
                <a:lnTo>
                  <a:pt x="8388587" y="0"/>
                </a:lnTo>
                <a:lnTo>
                  <a:pt x="8416259" y="839419"/>
                </a:lnTo>
                <a:lnTo>
                  <a:pt x="0" y="8577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		      Platform Steering Committee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		                      Secretariat, Task groups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hteck 47">
            <a:extLst>
              <a:ext uri="{FF2B5EF4-FFF2-40B4-BE49-F238E27FC236}">
                <a16:creationId xmlns:a16="http://schemas.microsoft.com/office/drawing/2014/main" id="{9F5654F0-10B9-0445-ACCF-D3633F740B01}"/>
              </a:ext>
            </a:extLst>
          </p:cNvPr>
          <p:cNvSpPr/>
          <p:nvPr/>
        </p:nvSpPr>
        <p:spPr>
          <a:xfrm>
            <a:off x="3329650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Administration</a:t>
            </a:r>
          </a:p>
        </p:txBody>
      </p:sp>
      <p:sp>
        <p:nvSpPr>
          <p:cNvPr id="30" name="Rechteck 48">
            <a:extLst>
              <a:ext uri="{FF2B5EF4-FFF2-40B4-BE49-F238E27FC236}">
                <a16:creationId xmlns:a16="http://schemas.microsoft.com/office/drawing/2014/main" id="{A2B30E97-7681-6045-ADA8-98A347545478}"/>
              </a:ext>
            </a:extLst>
          </p:cNvPr>
          <p:cNvSpPr/>
          <p:nvPr/>
        </p:nvSpPr>
        <p:spPr>
          <a:xfrm>
            <a:off x="4597742" y="5914354"/>
            <a:ext cx="2330856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Dissemination &amp; Communication</a:t>
            </a:r>
          </a:p>
        </p:txBody>
      </p:sp>
      <p:sp>
        <p:nvSpPr>
          <p:cNvPr id="31" name="Rechteck 49">
            <a:extLst>
              <a:ext uri="{FF2B5EF4-FFF2-40B4-BE49-F238E27FC236}">
                <a16:creationId xmlns:a16="http://schemas.microsoft.com/office/drawing/2014/main" id="{5CC5F55D-B04E-4F4E-B3B7-FC014918F6A0}"/>
              </a:ext>
            </a:extLst>
          </p:cNvPr>
          <p:cNvSpPr/>
          <p:nvPr/>
        </p:nvSpPr>
        <p:spPr>
          <a:xfrm>
            <a:off x="7023727" y="5916036"/>
            <a:ext cx="1138287" cy="287313"/>
          </a:xfrm>
          <a:prstGeom prst="rect">
            <a:avLst/>
          </a:prstGeom>
          <a:solidFill>
            <a:srgbClr val="004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Networking</a:t>
            </a: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160A7FD-CC34-AC46-BB09-D3C8770E7F03}"/>
              </a:ext>
            </a:extLst>
          </p:cNvPr>
          <p:cNvSpPr/>
          <p:nvPr/>
        </p:nvSpPr>
        <p:spPr>
          <a:xfrm>
            <a:off x="4472280" y="5518864"/>
            <a:ext cx="266700" cy="2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1334184D-0F7A-BC40-808B-43492EA8C303}"/>
              </a:ext>
            </a:extLst>
          </p:cNvPr>
          <p:cNvSpPr/>
          <p:nvPr/>
        </p:nvSpPr>
        <p:spPr>
          <a:xfrm>
            <a:off x="5926649" y="5529685"/>
            <a:ext cx="266700" cy="27464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E784C285-03D3-D34F-9C20-FCF1FBC71ACB}"/>
              </a:ext>
            </a:extLst>
          </p:cNvPr>
          <p:cNvSpPr/>
          <p:nvPr/>
        </p:nvSpPr>
        <p:spPr>
          <a:xfrm>
            <a:off x="3437222" y="5518864"/>
            <a:ext cx="266700" cy="2746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C541535D-6659-9048-92DE-FD97C7D5C748}"/>
              </a:ext>
            </a:extLst>
          </p:cNvPr>
          <p:cNvSpPr/>
          <p:nvPr/>
        </p:nvSpPr>
        <p:spPr>
          <a:xfrm>
            <a:off x="3814354" y="5520412"/>
            <a:ext cx="266700" cy="27464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5EC50A18-2D86-F84A-9FBC-6C6C9FC337BC}"/>
              </a:ext>
            </a:extLst>
          </p:cNvPr>
          <p:cNvSpPr/>
          <p:nvPr/>
        </p:nvSpPr>
        <p:spPr>
          <a:xfrm>
            <a:off x="5184365" y="5518864"/>
            <a:ext cx="266700" cy="2746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BFFBDE7-2FDB-2046-9FAF-624FDC590889}"/>
              </a:ext>
            </a:extLst>
          </p:cNvPr>
          <p:cNvSpPr/>
          <p:nvPr/>
        </p:nvSpPr>
        <p:spPr>
          <a:xfrm>
            <a:off x="4142396" y="5528399"/>
            <a:ext cx="266700" cy="2746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B202E3E-ACDB-D74A-9F0B-4BA862ACC316}"/>
              </a:ext>
            </a:extLst>
          </p:cNvPr>
          <p:cNvSpPr/>
          <p:nvPr/>
        </p:nvSpPr>
        <p:spPr>
          <a:xfrm>
            <a:off x="5550030" y="5520412"/>
            <a:ext cx="266700" cy="2746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AB8CBB92-2026-7747-BC95-8CC15D61E943}"/>
              </a:ext>
            </a:extLst>
          </p:cNvPr>
          <p:cNvSpPr/>
          <p:nvPr/>
        </p:nvSpPr>
        <p:spPr>
          <a:xfrm>
            <a:off x="4820075" y="5520412"/>
            <a:ext cx="266700" cy="2746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8" name="Rechteck 9">
            <a:extLst>
              <a:ext uri="{FF2B5EF4-FFF2-40B4-BE49-F238E27FC236}">
                <a16:creationId xmlns:a16="http://schemas.microsoft.com/office/drawing/2014/main" id="{D93DB0D7-49A2-9C47-83B9-57479B751622}"/>
              </a:ext>
            </a:extLst>
          </p:cNvPr>
          <p:cNvSpPr/>
          <p:nvPr/>
        </p:nvSpPr>
        <p:spPr>
          <a:xfrm>
            <a:off x="1659069" y="2145939"/>
            <a:ext cx="9618531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449C"/>
                </a:solidFill>
              </a:rPr>
              <a:t>A membership fee </a:t>
            </a:r>
            <a:r>
              <a:rPr lang="en-US" sz="2000" dirty="0"/>
              <a:t>ensures the running of the </a:t>
            </a:r>
            <a:r>
              <a:rPr lang="en-US" sz="2000" b="1" dirty="0">
                <a:solidFill>
                  <a:srgbClr val="00449C"/>
                </a:solidFill>
              </a:rPr>
              <a:t>self-financed platform</a:t>
            </a:r>
            <a:r>
              <a:rPr lang="en-US" sz="2000" dirty="0">
                <a:solidFill>
                  <a:srgbClr val="00449C"/>
                </a:solidFill>
              </a:rPr>
              <a:t>. </a:t>
            </a:r>
          </a:p>
          <a:p>
            <a:pPr marL="720725" lvl="1" indent="-320675">
              <a:buFont typeface="+mj-lt"/>
              <a:buAutoNum type="arabicPeriod"/>
            </a:pPr>
            <a:r>
              <a:rPr lang="en-US" b="1" dirty="0">
                <a:solidFill>
                  <a:srgbClr val="00449C"/>
                </a:solidFill>
              </a:rPr>
              <a:t>“Full members”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strategies, overall direction &amp; coordination of the platform, initiate joint calls.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the joint secretariat (Full member will be in the range of 5,000 to 10,000 Euro/year depending on the total number of members in the platform).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Can be also allowed to substitute in-kind contributions (e.g. administrative staff time).</a:t>
            </a:r>
          </a:p>
        </p:txBody>
      </p:sp>
      <p:cxnSp>
        <p:nvCxnSpPr>
          <p:cNvPr id="39" name="Rak pilkoppling 85">
            <a:extLst>
              <a:ext uri="{FF2B5EF4-FFF2-40B4-BE49-F238E27FC236}">
                <a16:creationId xmlns:a16="http://schemas.microsoft.com/office/drawing/2014/main" id="{576350A0-130F-4C49-8BC3-1860BE2297E7}"/>
              </a:ext>
            </a:extLst>
          </p:cNvPr>
          <p:cNvCxnSpPr>
            <a:cxnSpLocks/>
          </p:cNvCxnSpPr>
          <p:nvPr/>
        </p:nvCxnSpPr>
        <p:spPr>
          <a:xfrm flipH="1">
            <a:off x="7530354" y="5001469"/>
            <a:ext cx="10399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11">
            <a:extLst>
              <a:ext uri="{FF2B5EF4-FFF2-40B4-BE49-F238E27FC236}">
                <a16:creationId xmlns:a16="http://schemas.microsoft.com/office/drawing/2014/main" id="{EEEBC013-92DB-BA4D-86CF-607E8A835C5B}"/>
              </a:ext>
            </a:extLst>
          </p:cNvPr>
          <p:cNvSpPr/>
          <p:nvPr/>
        </p:nvSpPr>
        <p:spPr>
          <a:xfrm>
            <a:off x="596750" y="1143000"/>
            <a:ext cx="6700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dirty="0"/>
              <a:t>Participating partners agree on the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governance of the platform</a:t>
            </a:r>
            <a:r>
              <a:rPr lang="en-US" dirty="0">
                <a:sym typeface="Wingdings" panose="05000000000000000000" pitchFamily="2" charset="2"/>
              </a:rPr>
              <a:t>, e.g. establishment of a Platform Steering Committee, Secretariat, Task Groups and National Networking </a:t>
            </a:r>
            <a:r>
              <a:rPr lang="en-US" b="1" dirty="0">
                <a:solidFill>
                  <a:srgbClr val="00449C"/>
                </a:solidFill>
                <a:sym typeface="Wingdings" panose="05000000000000000000" pitchFamily="2" charset="2"/>
              </a:rPr>
              <a:t> long term activity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240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OILv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590"/>
      </a:accent1>
      <a:accent2>
        <a:srgbClr val="63BAA9"/>
      </a:accent2>
      <a:accent3>
        <a:srgbClr val="7F7B79"/>
      </a:accent3>
      <a:accent4>
        <a:srgbClr val="00A787"/>
      </a:accent4>
      <a:accent5>
        <a:srgbClr val="936442"/>
      </a:accent5>
      <a:accent6>
        <a:srgbClr val="AE2720"/>
      </a:accent6>
      <a:hlink>
        <a:srgbClr val="057FC1"/>
      </a:hlink>
      <a:folHlink>
        <a:srgbClr val="B1104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897</Words>
  <Application>Microsoft Office PowerPoint</Application>
  <PresentationFormat>Breedbeeld</PresentationFormat>
  <Paragraphs>206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Implementation of the SRA: SOILveR network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Get started with a pilot call!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Diane Zijderlaan</cp:lastModifiedBy>
  <cp:revision>58</cp:revision>
  <dcterms:created xsi:type="dcterms:W3CDTF">2019-05-20T07:34:29Z</dcterms:created>
  <dcterms:modified xsi:type="dcterms:W3CDTF">2019-05-24T10:53:39Z</dcterms:modified>
</cp:coreProperties>
</file>